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6" r:id="rId5"/>
    <p:sldId id="257"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8" r:id="rId19"/>
    <p:sldId id="302" r:id="rId20"/>
    <p:sldId id="295" r:id="rId21"/>
    <p:sldId id="296" r:id="rId22"/>
    <p:sldId id="297" r:id="rId23"/>
    <p:sldId id="299" r:id="rId24"/>
    <p:sldId id="300" r:id="rId25"/>
    <p:sldId id="301" r:id="rId26"/>
  </p:sldIdLst>
  <p:sldSz cx="7562850" cy="10688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C97233-BCE4-F879-BF94-C5EC1576417C}" name="Kirsti Nørstebø" initials="KN" userId="S::kirsti.norstebo@nord.no::fd07f64b-217c-43c3-ad09-40948bde129a" providerId="AD"/>
  <p188:author id="{6BC16941-1340-1F63-8561-8F42DD221F98}" name="Jens Knigge" initials="JK" userId="S::jens.knigge@nord.no::64f60887-5fc5-4596-a7d6-60e66056a8a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A48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DFA69D-757C-5941-832F-3880CD397799}" v="5" dt="2026-09-11T15:20:25.395"/>
    <p1510:client id="{9B09E1C5-AE3F-5B7D-3934-A98EEA7A15E0}" v="3" dt="2026-09-11T12:42:24.979"/>
    <p1510:client id="{B13E7F0D-6037-CA43-7BFE-B5964B1F15C2}" v="2" dt="2026-09-11T13:10:07.211"/>
  </p1510:revLst>
</p1510:revInfo>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29"/>
    <p:restoredTop sz="96301"/>
  </p:normalViewPr>
  <p:slideViewPr>
    <p:cSldViewPr snapToGrid="0" snapToObjects="1">
      <p:cViewPr>
        <p:scale>
          <a:sx n="169" d="100"/>
          <a:sy n="169" d="100"/>
        </p:scale>
        <p:origin x="624" y="-20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s Knigge" userId="64f60887-5fc5-4596-a7d6-60e66056a8ab" providerId="ADAL" clId="{905F39B0-4921-57D4-B630-7BC22982C6D0}"/>
    <pc:docChg chg="undo custSel modSld">
      <pc:chgData name="Jens Knigge" userId="64f60887-5fc5-4596-a7d6-60e66056a8ab" providerId="ADAL" clId="{905F39B0-4921-57D4-B630-7BC22982C6D0}" dt="2026-09-11T15:20:59.478" v="175" actId="207"/>
      <pc:docMkLst>
        <pc:docMk/>
      </pc:docMkLst>
      <pc:sldChg chg="addSp modSp mod">
        <pc:chgData name="Jens Knigge" userId="64f60887-5fc5-4596-a7d6-60e66056a8ab" providerId="ADAL" clId="{905F39B0-4921-57D4-B630-7BC22982C6D0}" dt="2026-09-11T15:20:59.478" v="175" actId="207"/>
        <pc:sldMkLst>
          <pc:docMk/>
          <pc:sldMk cId="0" sldId="256"/>
        </pc:sldMkLst>
        <pc:spChg chg="add mod">
          <ac:chgData name="Jens Knigge" userId="64f60887-5fc5-4596-a7d6-60e66056a8ab" providerId="ADAL" clId="{905F39B0-4921-57D4-B630-7BC22982C6D0}" dt="2026-09-11T15:08:44.887" v="147" actId="1035"/>
          <ac:spMkLst>
            <pc:docMk/>
            <pc:sldMk cId="0" sldId="256"/>
            <ac:spMk id="3" creationId="{602635EE-2EE4-63BD-0F1C-234A71A120CA}"/>
          </ac:spMkLst>
        </pc:spChg>
        <pc:spChg chg="mod">
          <ac:chgData name="Jens Knigge" userId="64f60887-5fc5-4596-a7d6-60e66056a8ab" providerId="ADAL" clId="{905F39B0-4921-57D4-B630-7BC22982C6D0}" dt="2026-09-11T15:00:27.360" v="58" actId="1076"/>
          <ac:spMkLst>
            <pc:docMk/>
            <pc:sldMk cId="0" sldId="256"/>
            <ac:spMk id="9" creationId="{00000000-0000-0000-0000-000000000000}"/>
          </ac:spMkLst>
        </pc:spChg>
        <pc:spChg chg="mod">
          <ac:chgData name="Jens Knigge" userId="64f60887-5fc5-4596-a7d6-60e66056a8ab" providerId="ADAL" clId="{905F39B0-4921-57D4-B630-7BC22982C6D0}" dt="2026-09-11T15:00:34.016" v="59" actId="1076"/>
          <ac:spMkLst>
            <pc:docMk/>
            <pc:sldMk cId="0" sldId="256"/>
            <ac:spMk id="10" creationId="{00000000-0000-0000-0000-000000000000}"/>
          </ac:spMkLst>
        </pc:spChg>
        <pc:spChg chg="mod">
          <ac:chgData name="Jens Knigge" userId="64f60887-5fc5-4596-a7d6-60e66056a8ab" providerId="ADAL" clId="{905F39B0-4921-57D4-B630-7BC22982C6D0}" dt="2026-09-11T15:00:41.642" v="60" actId="1076"/>
          <ac:spMkLst>
            <pc:docMk/>
            <pc:sldMk cId="0" sldId="256"/>
            <ac:spMk id="15" creationId="{00000000-0000-0000-0000-000000000000}"/>
          </ac:spMkLst>
        </pc:spChg>
        <pc:spChg chg="mod">
          <ac:chgData name="Jens Knigge" userId="64f60887-5fc5-4596-a7d6-60e66056a8ab" providerId="ADAL" clId="{905F39B0-4921-57D4-B630-7BC22982C6D0}" dt="2026-09-11T15:20:59.478" v="175" actId="207"/>
          <ac:spMkLst>
            <pc:docMk/>
            <pc:sldMk cId="0" sldId="256"/>
            <ac:spMk id="54" creationId="{2C234BD6-51D7-27B6-80E0-CDE4E9ACE772}"/>
          </ac:spMkLst>
        </pc:spChg>
      </pc:sldChg>
      <pc:sldChg chg="modSp mod">
        <pc:chgData name="Jens Knigge" userId="64f60887-5fc5-4596-a7d6-60e66056a8ab" providerId="ADAL" clId="{905F39B0-4921-57D4-B630-7BC22982C6D0}" dt="2026-09-11T14:57:31.027" v="24" actId="20577"/>
        <pc:sldMkLst>
          <pc:docMk/>
          <pc:sldMk cId="0" sldId="257"/>
        </pc:sldMkLst>
        <pc:spChg chg="mod">
          <ac:chgData name="Jens Knigge" userId="64f60887-5fc5-4596-a7d6-60e66056a8ab" providerId="ADAL" clId="{905F39B0-4921-57D4-B630-7BC22982C6D0}" dt="2026-09-11T14:57:31.027" v="24" actId="20577"/>
          <ac:spMkLst>
            <pc:docMk/>
            <pc:sldMk cId="0" sldId="257"/>
            <ac:spMk id="42" creationId="{00000000-0000-0000-0000-000000000000}"/>
          </ac:spMkLst>
        </pc:spChg>
        <pc:spChg chg="mod">
          <ac:chgData name="Jens Knigge" userId="64f60887-5fc5-4596-a7d6-60e66056a8ab" providerId="ADAL" clId="{905F39B0-4921-57D4-B630-7BC22982C6D0}" dt="2026-09-11T14:36:36.990" v="18" actId="20577"/>
          <ac:spMkLst>
            <pc:docMk/>
            <pc:sldMk cId="0" sldId="257"/>
            <ac:spMk id="58" creationId="{00000000-0000-0000-0000-000000000000}"/>
          </ac:spMkLst>
        </pc:spChg>
      </pc:sldChg>
      <pc:sldChg chg="modSp mod">
        <pc:chgData name="Jens Knigge" userId="64f60887-5fc5-4596-a7d6-60e66056a8ab" providerId="ADAL" clId="{905F39B0-4921-57D4-B630-7BC22982C6D0}" dt="2026-09-11T15:12:16.783" v="164" actId="20577"/>
        <pc:sldMkLst>
          <pc:docMk/>
          <pc:sldMk cId="0" sldId="282"/>
        </pc:sldMkLst>
        <pc:spChg chg="mod">
          <ac:chgData name="Jens Knigge" userId="64f60887-5fc5-4596-a7d6-60e66056a8ab" providerId="ADAL" clId="{905F39B0-4921-57D4-B630-7BC22982C6D0}" dt="2026-09-11T15:10:33.258" v="156" actId="20577"/>
          <ac:spMkLst>
            <pc:docMk/>
            <pc:sldMk cId="0" sldId="282"/>
            <ac:spMk id="19" creationId="{00000000-0000-0000-0000-000000000000}"/>
          </ac:spMkLst>
        </pc:spChg>
        <pc:spChg chg="mod">
          <ac:chgData name="Jens Knigge" userId="64f60887-5fc5-4596-a7d6-60e66056a8ab" providerId="ADAL" clId="{905F39B0-4921-57D4-B630-7BC22982C6D0}" dt="2026-09-11T15:12:16.783" v="164" actId="20577"/>
          <ac:spMkLst>
            <pc:docMk/>
            <pc:sldMk cId="0" sldId="282"/>
            <ac:spMk id="29" creationId="{00000000-0000-0000-0000-000000000000}"/>
          </ac:spMkLst>
        </pc:spChg>
      </pc:sldChg>
      <pc:sldChg chg="addSp modSp">
        <pc:chgData name="Jens Knigge" userId="64f60887-5fc5-4596-a7d6-60e66056a8ab" providerId="ADAL" clId="{905F39B0-4921-57D4-B630-7BC22982C6D0}" dt="2026-09-11T15:16:54.108" v="167"/>
        <pc:sldMkLst>
          <pc:docMk/>
          <pc:sldMk cId="0" sldId="289"/>
        </pc:sldMkLst>
        <pc:picChg chg="add mod">
          <ac:chgData name="Jens Knigge" userId="64f60887-5fc5-4596-a7d6-60e66056a8ab" providerId="ADAL" clId="{905F39B0-4921-57D4-B630-7BC22982C6D0}" dt="2026-09-11T15:16:54.108" v="167"/>
          <ac:picMkLst>
            <pc:docMk/>
            <pc:sldMk cId="0" sldId="289"/>
            <ac:picMk id="3" creationId="{94AAB638-9AE0-C96B-C8B2-7B7F68DF0141}"/>
          </ac:picMkLst>
        </pc:picChg>
      </pc:sldChg>
      <pc:sldChg chg="delSp mod">
        <pc:chgData name="Jens Knigge" userId="64f60887-5fc5-4596-a7d6-60e66056a8ab" providerId="ADAL" clId="{905F39B0-4921-57D4-B630-7BC22982C6D0}" dt="2026-09-11T15:13:06.072" v="165" actId="478"/>
        <pc:sldMkLst>
          <pc:docMk/>
          <pc:sldMk cId="0" sldId="296"/>
        </pc:sldMkLst>
        <pc:spChg chg="del">
          <ac:chgData name="Jens Knigge" userId="64f60887-5fc5-4596-a7d6-60e66056a8ab" providerId="ADAL" clId="{905F39B0-4921-57D4-B630-7BC22982C6D0}" dt="2026-09-11T15:13:06.072" v="165" actId="478"/>
          <ac:spMkLst>
            <pc:docMk/>
            <pc:sldMk cId="0" sldId="296"/>
            <ac:spMk id="12" creationId="{00000000-0000-0000-0000-000000000000}"/>
          </ac:spMkLst>
        </pc:spChg>
      </pc:sldChg>
      <pc:sldChg chg="modSp mod">
        <pc:chgData name="Jens Knigge" userId="64f60887-5fc5-4596-a7d6-60e66056a8ab" providerId="ADAL" clId="{905F39B0-4921-57D4-B630-7BC22982C6D0}" dt="2026-09-11T15:14:41.129" v="166" actId="14100"/>
        <pc:sldMkLst>
          <pc:docMk/>
          <pc:sldMk cId="0" sldId="298"/>
        </pc:sldMkLst>
        <pc:spChg chg="mod">
          <ac:chgData name="Jens Knigge" userId="64f60887-5fc5-4596-a7d6-60e66056a8ab" providerId="ADAL" clId="{905F39B0-4921-57D4-B630-7BC22982C6D0}" dt="2026-09-11T15:14:41.129" v="166" actId="14100"/>
          <ac:spMkLst>
            <pc:docMk/>
            <pc:sldMk cId="0" sldId="298"/>
            <ac:spMk id="11" creationId="{00000000-0000-0000-0000-000000000000}"/>
          </ac:spMkLst>
        </pc:spChg>
        <pc:spChg chg="mod">
          <ac:chgData name="Jens Knigge" userId="64f60887-5fc5-4596-a7d6-60e66056a8ab" providerId="ADAL" clId="{905F39B0-4921-57D4-B630-7BC22982C6D0}" dt="2026-09-11T15:11:05.667" v="158" actId="20577"/>
          <ac:spMkLst>
            <pc:docMk/>
            <pc:sldMk cId="0" sldId="298"/>
            <ac:spMk id="27" creationId="{00000000-0000-0000-0000-000000000000}"/>
          </ac:spMkLst>
        </pc:spChg>
      </pc:sldChg>
      <pc:sldChg chg="modSp mod">
        <pc:chgData name="Jens Knigge" userId="64f60887-5fc5-4596-a7d6-60e66056a8ab" providerId="ADAL" clId="{905F39B0-4921-57D4-B630-7BC22982C6D0}" dt="2026-09-11T15:11:39.740" v="162" actId="20577"/>
        <pc:sldMkLst>
          <pc:docMk/>
          <pc:sldMk cId="0" sldId="299"/>
        </pc:sldMkLst>
        <pc:spChg chg="mod">
          <ac:chgData name="Jens Knigge" userId="64f60887-5fc5-4596-a7d6-60e66056a8ab" providerId="ADAL" clId="{905F39B0-4921-57D4-B630-7BC22982C6D0}" dt="2026-09-11T15:11:39.740" v="162" actId="20577"/>
          <ac:spMkLst>
            <pc:docMk/>
            <pc:sldMk cId="0" sldId="299"/>
            <ac:spMk id="11" creationId="{00000000-0000-0000-0000-000000000000}"/>
          </ac:spMkLst>
        </pc:spChg>
      </pc:sldChg>
      <pc:sldChg chg="modSp mod">
        <pc:chgData name="Jens Knigge" userId="64f60887-5fc5-4596-a7d6-60e66056a8ab" providerId="ADAL" clId="{905F39B0-4921-57D4-B630-7BC22982C6D0}" dt="2026-09-11T15:11:25.416" v="159" actId="20577"/>
        <pc:sldMkLst>
          <pc:docMk/>
          <pc:sldMk cId="0" sldId="302"/>
        </pc:sldMkLst>
        <pc:spChg chg="mod">
          <ac:chgData name="Jens Knigge" userId="64f60887-5fc5-4596-a7d6-60e66056a8ab" providerId="ADAL" clId="{905F39B0-4921-57D4-B630-7BC22982C6D0}" dt="2026-09-11T15:11:25.416" v="159" actId="20577"/>
          <ac:spMkLst>
            <pc:docMk/>
            <pc:sldMk cId="0" sldId="302"/>
            <ac:spMk id="1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DB9F35-BBB3-413B-9C22-7514E9B174A7}" type="datetimeFigureOut">
              <a:rPr lang="nb-NO" smtClean="0"/>
              <a:t>11.09.2026</a:t>
            </a:fld>
            <a:endParaRPr lang="nb-NO"/>
          </a:p>
        </p:txBody>
      </p:sp>
      <p:sp>
        <p:nvSpPr>
          <p:cNvPr id="4" name="Plassholder for lysbilde 3"/>
          <p:cNvSpPr>
            <a:spLocks noGrp="1" noRot="1" noChangeAspect="1"/>
          </p:cNvSpPr>
          <p:nvPr>
            <p:ph type="sldImg" idx="2"/>
          </p:nvPr>
        </p:nvSpPr>
        <p:spPr>
          <a:xfrm>
            <a:off x="2336800" y="1143000"/>
            <a:ext cx="2184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9D0DA-9C76-43D7-8292-46E0FDEC2BC1}" type="slidenum">
              <a:rPr lang="nb-NO" smtClean="0"/>
              <a:t>‹Nr.›</a:t>
            </a:fld>
            <a:endParaRPr lang="nb-NO"/>
          </a:p>
        </p:txBody>
      </p:sp>
    </p:spTree>
    <p:extLst>
      <p:ext uri="{BB962C8B-B14F-4D97-AF65-F5344CB8AC3E}">
        <p14:creationId xmlns:p14="http://schemas.microsoft.com/office/powerpoint/2010/main" val="2079720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9/11/26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9/11/26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9/11/26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461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9/11/26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9/11/26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9/11/26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9/11/26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9/11/26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9/11/26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9/11/26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9/11/26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‹Nr.›</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9/11/26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‹Nr.›</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hyperlink" Target="https://teacher-academy-music.eu/student-mobility/study-abroad" TargetMode="External"/><Relationship Id="rId4" Type="http://schemas.openxmlformats.org/officeDocument/2006/relationships/hyperlink" Target="https://teacher-academy-music.eu/student-mobility/study-abroad/resourc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eur01.safelinks.protection.outlook.com/?url=https%3A%2F%2Fteacher-academy-music.eu%2Fwelcome-to-mobility-designer&amp;data=05%7C02%7Ckirsti.norstebo%40nord.no%7Cfc7c8d5992774aaef5c408deb4bdabf1%7Cfed13d9f21df485d909a231f3c6d16f0%7C1%7C0%7C639146923881154167%7CUnknown%7CTWFpbGZsb3d8eyJFbXB0eU1hcGkiOnRydWUsIlYiOiIwLjAuMDAwMCIsIlAiOiJXaW4zMiIsIkFOIjoiTWFpbCIsIldUIjoyfQ%3D%3D%7C0%7C%7C%7C&amp;sdata=WhHoeaOvdMG%2Fps%2BIe%2BRBM%2BoWQYJAPqP9BuEx7x1PECM%3D&amp;reserved=0" TargetMode="Externa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p:cNvSpPr/>
          <p:nvPr/>
        </p:nvSpPr>
        <p:spPr>
          <a:xfrm>
            <a:off x="0" y="0"/>
            <a:ext cx="2240280" cy="10689336"/>
          </a:xfrm>
          <a:prstGeom prst="rect">
            <a:avLst/>
          </a:prstGeom>
          <a:solidFill>
            <a:srgbClr val="F5F4F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2514600" y="960120"/>
            <a:ext cx="4297680" cy="1237262"/>
          </a:xfrm>
          <a:prstGeom prst="rect">
            <a:avLst/>
          </a:prstGeom>
          <a:noFill/>
        </p:spPr>
        <p:txBody>
          <a:bodyPr wrap="square" lIns="18288" tIns="18288" rIns="18288" bIns="18288" anchor="t">
            <a:spAutoFit/>
          </a:bodyPr>
          <a:lstStyle/>
          <a:p>
            <a:pPr algn="l"/>
            <a:r>
              <a:rPr sz="2600" b="1" i="0" dirty="0">
                <a:solidFill>
                  <a:srgbClr val="292A30"/>
                </a:solidFill>
                <a:latin typeface="Inter Display"/>
              </a:rPr>
              <a:t>Prototypical Exchange Study Models</a:t>
            </a:r>
            <a:r>
              <a:rPr lang="nb-NO" sz="2600" b="1" i="0" dirty="0">
                <a:solidFill>
                  <a:srgbClr val="292A30"/>
                </a:solidFill>
                <a:latin typeface="Inter Display"/>
              </a:rPr>
              <a:t> </a:t>
            </a:r>
            <a:r>
              <a:rPr sz="2600" b="1" i="0" dirty="0">
                <a:solidFill>
                  <a:srgbClr val="292A30"/>
                </a:solidFill>
                <a:latin typeface="Inter Display"/>
              </a:rPr>
              <a:t>for Music Teacher Education</a:t>
            </a:r>
          </a:p>
        </p:txBody>
      </p:sp>
      <p:sp>
        <p:nvSpPr>
          <p:cNvPr id="10" name="TextBox 9"/>
          <p:cNvSpPr txBox="1"/>
          <p:nvPr/>
        </p:nvSpPr>
        <p:spPr>
          <a:xfrm>
            <a:off x="2514600" y="2317805"/>
            <a:ext cx="4023360" cy="1083374"/>
          </a:xfrm>
          <a:prstGeom prst="rect">
            <a:avLst/>
          </a:prstGeom>
          <a:noFill/>
        </p:spPr>
        <p:txBody>
          <a:bodyPr wrap="square" lIns="18288" tIns="18288" rIns="18288" bIns="18288" anchor="t">
            <a:spAutoFit/>
          </a:bodyPr>
          <a:lstStyle/>
          <a:p>
            <a:r>
              <a:rPr lang="en-US" b="1" dirty="0">
                <a:solidFill>
                  <a:srgbClr val="31A48C"/>
                </a:solidFill>
                <a:latin typeface="Inter"/>
              </a:rPr>
              <a:t>A practical guide for </a:t>
            </a:r>
            <a:r>
              <a:rPr lang="en-US" b="1" dirty="0" err="1">
                <a:solidFill>
                  <a:srgbClr val="31A48C"/>
                </a:solidFill>
                <a:latin typeface="Inter"/>
              </a:rPr>
              <a:t>programme</a:t>
            </a:r>
            <a:r>
              <a:rPr lang="en-US" b="1" dirty="0">
                <a:solidFill>
                  <a:srgbClr val="31A48C"/>
                </a:solidFill>
                <a:latin typeface="Inter"/>
              </a:rPr>
              <a:t> coordinators, international offices and academic advisors.</a:t>
            </a:r>
          </a:p>
          <a:p>
            <a:pPr algn="l"/>
            <a:endParaRPr sz="1400" b="1" i="0" dirty="0">
              <a:solidFill>
                <a:srgbClr val="31A48C"/>
              </a:solidFill>
              <a:latin typeface="Inter Display"/>
            </a:endParaRPr>
          </a:p>
        </p:txBody>
      </p:sp>
      <p:sp>
        <p:nvSpPr>
          <p:cNvPr id="15" name="TextBox 14"/>
          <p:cNvSpPr txBox="1"/>
          <p:nvPr/>
        </p:nvSpPr>
        <p:spPr>
          <a:xfrm>
            <a:off x="2510028" y="3227931"/>
            <a:ext cx="3941064" cy="529376"/>
          </a:xfrm>
          <a:prstGeom prst="rect">
            <a:avLst/>
          </a:prstGeom>
          <a:noFill/>
        </p:spPr>
        <p:txBody>
          <a:bodyPr wrap="square" lIns="18288" tIns="18288" rIns="18288" bIns="18288" anchor="t">
            <a:spAutoFit/>
          </a:bodyPr>
          <a:lstStyle/>
          <a:p>
            <a:pPr algn="l"/>
            <a:r>
              <a:rPr lang="nb-NO" sz="1600" b="1" dirty="0">
                <a:solidFill>
                  <a:srgbClr val="292A30"/>
                </a:solidFill>
                <a:latin typeface="Inter"/>
              </a:rPr>
              <a:t>M</a:t>
            </a:r>
            <a:r>
              <a:rPr sz="1600" b="1" i="0" dirty="0" err="1">
                <a:solidFill>
                  <a:srgbClr val="292A30"/>
                </a:solidFill>
                <a:latin typeface="Inter"/>
              </a:rPr>
              <a:t>ake</a:t>
            </a:r>
            <a:r>
              <a:rPr lang="nb-NO" sz="1600" b="1" i="0" dirty="0">
                <a:solidFill>
                  <a:srgbClr val="292A30"/>
                </a:solidFill>
                <a:latin typeface="Inter"/>
              </a:rPr>
              <a:t>s</a:t>
            </a:r>
            <a:r>
              <a:rPr sz="1600" b="1" i="0" dirty="0">
                <a:solidFill>
                  <a:srgbClr val="292A30"/>
                </a:solidFill>
                <a:latin typeface="Inter"/>
              </a:rPr>
              <a:t> mobility models easier to</a:t>
            </a:r>
            <a:r>
              <a:rPr lang="nb-NO" sz="1600" b="1" i="0" dirty="0">
                <a:solidFill>
                  <a:srgbClr val="292A30"/>
                </a:solidFill>
                <a:latin typeface="Inter"/>
              </a:rPr>
              <a:t> </a:t>
            </a:r>
            <a:r>
              <a:rPr sz="1600" b="1" i="0" dirty="0">
                <a:solidFill>
                  <a:srgbClr val="292A30"/>
                </a:solidFill>
                <a:latin typeface="Inter"/>
              </a:rPr>
              <a:t>explain, compare and choose.</a:t>
            </a:r>
          </a:p>
        </p:txBody>
      </p:sp>
      <p:sp>
        <p:nvSpPr>
          <p:cNvPr id="34" name="Rectangle 33"/>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TextBox 34"/>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36" name="TextBox 35"/>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a:t>
            </a:r>
          </a:p>
        </p:txBody>
      </p:sp>
      <p:pic>
        <p:nvPicPr>
          <p:cNvPr id="37" name="Picture 36" descr="ae0cb0ee-2fc7-52ba-945e-1150cd5e4d92.png"/>
          <p:cNvPicPr>
            <a:picLocks noChangeAspect="1"/>
          </p:cNvPicPr>
          <p:nvPr/>
        </p:nvPicPr>
        <p:blipFill>
          <a:blip r:embed="rId2"/>
          <a:stretch>
            <a:fillRect/>
          </a:stretch>
        </p:blipFill>
        <p:spPr>
          <a:xfrm>
            <a:off x="502920" y="960120"/>
            <a:ext cx="1712051" cy="822960"/>
          </a:xfrm>
          <a:prstGeom prst="rect">
            <a:avLst/>
          </a:prstGeom>
        </p:spPr>
      </p:pic>
      <p:pic>
        <p:nvPicPr>
          <p:cNvPr id="52" name="Bilde 51">
            <a:extLst>
              <a:ext uri="{FF2B5EF4-FFF2-40B4-BE49-F238E27FC236}">
                <a16:creationId xmlns:a16="http://schemas.microsoft.com/office/drawing/2014/main" id="{6317F274-680E-7582-E4B6-8AB5A762C2B8}"/>
              </a:ext>
            </a:extLst>
          </p:cNvPr>
          <p:cNvPicPr>
            <a:picLocks noChangeAspect="1"/>
          </p:cNvPicPr>
          <p:nvPr/>
        </p:nvPicPr>
        <p:blipFill>
          <a:blip r:embed="rId3"/>
          <a:stretch>
            <a:fillRect/>
          </a:stretch>
        </p:blipFill>
        <p:spPr>
          <a:xfrm>
            <a:off x="0" y="8557716"/>
            <a:ext cx="7562850" cy="1866444"/>
          </a:xfrm>
          <a:prstGeom prst="rect">
            <a:avLst/>
          </a:prstGeom>
        </p:spPr>
      </p:pic>
      <p:sp>
        <p:nvSpPr>
          <p:cNvPr id="54" name="TekstSylinder 53">
            <a:extLst>
              <a:ext uri="{FF2B5EF4-FFF2-40B4-BE49-F238E27FC236}">
                <a16:creationId xmlns:a16="http://schemas.microsoft.com/office/drawing/2014/main" id="{2C234BD6-51D7-27B6-80E0-CDE4E9ACE772}"/>
              </a:ext>
            </a:extLst>
          </p:cNvPr>
          <p:cNvSpPr txBox="1"/>
          <p:nvPr/>
        </p:nvSpPr>
        <p:spPr>
          <a:xfrm>
            <a:off x="2423160" y="3866212"/>
            <a:ext cx="4572000" cy="3493264"/>
          </a:xfrm>
          <a:prstGeom prst="rect">
            <a:avLst/>
          </a:prstGeom>
          <a:noFill/>
        </p:spPr>
        <p:txBody>
          <a:bodyPr wrap="square">
            <a:spAutoFit/>
          </a:bodyPr>
          <a:lstStyle/>
          <a:p>
            <a:r>
              <a:rPr lang="en-GB" sz="1400" i="1" noProof="0" dirty="0">
                <a:solidFill>
                  <a:srgbClr val="4B5563"/>
                </a:solidFill>
                <a:effectLst/>
                <a:latin typeface="Arial" panose="020B0604020202020204" pitchFamily="34" charset="0"/>
                <a:ea typeface="MS Mincho" panose="02020609040205080304" pitchFamily="49" charset="-128"/>
                <a:cs typeface="Times New Roman" panose="02020603050405020304" pitchFamily="18" charset="0"/>
              </a:rPr>
              <a:t>Guiding idea: supported uncertainty – reduce avoidable risk while keeping room for meaningful discovery.</a:t>
            </a:r>
          </a:p>
          <a:p>
            <a:endParaRPr lang="en-GB" sz="14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endParaRPr>
          </a:p>
          <a:p>
            <a:endParaRPr lang="en-GB" sz="14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endParaRPr>
          </a:p>
          <a:p>
            <a:pPr algn="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Suggested citations: </a:t>
            </a:r>
          </a:p>
          <a:p>
            <a:pPr algn="r"/>
            <a:endPar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endParaRPr>
          </a:p>
          <a:p>
            <a:pPr algn="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Nørstebø, K., Fretheim, S., Jenssen, R. H., &amp; Knigge, J. (2026). Prototypical exchange study models for music teacher education: A practical guide for programme coordinators, international offices and academic advisors. TEAM – Teacher Education Academy for Music, Work Package 4. </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hlinkClick r:id="rId4"/>
              </a:rPr>
              <a:t>https://teacher-academy-music.eu/student-mobility/study-abroad/resources</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a:t>
            </a:r>
          </a:p>
          <a:p>
            <a:pPr algn="r"/>
            <a:endParaRPr lang="en-GB" sz="1100" i="1" dirty="0">
              <a:solidFill>
                <a:srgbClr val="4B5563"/>
              </a:solidFill>
              <a:latin typeface="Arial" panose="020B0604020202020204" pitchFamily="34" charset="0"/>
              <a:ea typeface="MS Mincho" panose="02020609040205080304" pitchFamily="49" charset="-128"/>
              <a:cs typeface="Times New Roman" panose="02020603050405020304" pitchFamily="18" charset="0"/>
            </a:endParaRPr>
          </a:p>
          <a:p>
            <a:pPr algn="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Knigge, J., De </a:t>
            </a:r>
            <a:r>
              <a:rPr lang="en-GB" sz="1100" i="1" noProof="0" dirty="0" err="1">
                <a:solidFill>
                  <a:srgbClr val="4B5563"/>
                </a:solidFill>
                <a:latin typeface="Arial" panose="020B0604020202020204" pitchFamily="34" charset="0"/>
                <a:ea typeface="MS Mincho" panose="02020609040205080304" pitchFamily="49" charset="-128"/>
                <a:cs typeface="Times New Roman" panose="02020603050405020304" pitchFamily="18" charset="0"/>
              </a:rPr>
              <a:t>Baets</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T., </a:t>
            </a:r>
            <a:r>
              <a:rPr lang="en-GB" sz="1100" i="1" noProof="0" dirty="0" err="1">
                <a:solidFill>
                  <a:srgbClr val="4B5563"/>
                </a:solidFill>
                <a:latin typeface="Arial" panose="020B0604020202020204" pitchFamily="34" charset="0"/>
                <a:ea typeface="MS Mincho" panose="02020609040205080304" pitchFamily="49" charset="-128"/>
                <a:cs typeface="Times New Roman" panose="02020603050405020304" pitchFamily="18" charset="0"/>
              </a:rPr>
              <a:t>Economidou</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Stavrou, N., Fretheim, S., </a:t>
            </a:r>
            <a:r>
              <a:rPr lang="en-GB" sz="1100" i="1" noProof="0" dirty="0" err="1">
                <a:solidFill>
                  <a:srgbClr val="4B5563"/>
                </a:solidFill>
                <a:latin typeface="Arial" panose="020B0604020202020204" pitchFamily="34" charset="0"/>
                <a:ea typeface="MS Mincho" panose="02020609040205080304" pitchFamily="49" charset="-128"/>
                <a:cs typeface="Times New Roman" panose="02020603050405020304" pitchFamily="18" charset="0"/>
              </a:rPr>
              <a:t>Girdzijauskienė</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R., Hestad Jenssen, R., Nørstebø, K., &amp; O'Connell, L. (2026). The Mobility Designer: Design principles for mobility in music teacher education [Online tool]. TEAM – Teacher Education Academy for Music. </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hlinkClick r:id="rId5"/>
              </a:rPr>
              <a:t>https://teacher-academy-music.eu/student-mobility/study-abroad</a:t>
            </a:r>
            <a:r>
              <a:rPr lang="en-GB" sz="1100" i="1" noProof="0"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a:t>
            </a:r>
          </a:p>
        </p:txBody>
      </p:sp>
      <p:pic>
        <p:nvPicPr>
          <p:cNvPr id="56" name="Bilde 55">
            <a:extLst>
              <a:ext uri="{FF2B5EF4-FFF2-40B4-BE49-F238E27FC236}">
                <a16:creationId xmlns:a16="http://schemas.microsoft.com/office/drawing/2014/main" id="{C6CBB368-9F73-5239-0138-9C709F096510}"/>
              </a:ext>
            </a:extLst>
          </p:cNvPr>
          <p:cNvPicPr>
            <a:picLocks noChangeAspect="1"/>
          </p:cNvPicPr>
          <p:nvPr/>
        </p:nvPicPr>
        <p:blipFill>
          <a:blip r:embed="rId6"/>
          <a:stretch>
            <a:fillRect/>
          </a:stretch>
        </p:blipFill>
        <p:spPr>
          <a:xfrm>
            <a:off x="5830542" y="7389801"/>
            <a:ext cx="1305107" cy="1076475"/>
          </a:xfrm>
          <a:prstGeom prst="rect">
            <a:avLst/>
          </a:prstGeom>
        </p:spPr>
      </p:pic>
      <p:sp>
        <p:nvSpPr>
          <p:cNvPr id="3" name="TekstSylinder 53">
            <a:extLst>
              <a:ext uri="{FF2B5EF4-FFF2-40B4-BE49-F238E27FC236}">
                <a16:creationId xmlns:a16="http://schemas.microsoft.com/office/drawing/2014/main" id="{602635EE-2EE4-63BD-0F1C-234A71A120CA}"/>
              </a:ext>
            </a:extLst>
          </p:cNvPr>
          <p:cNvSpPr txBox="1"/>
          <p:nvPr/>
        </p:nvSpPr>
        <p:spPr>
          <a:xfrm>
            <a:off x="0" y="6130389"/>
            <a:ext cx="2240280" cy="2400657"/>
          </a:xfrm>
          <a:prstGeom prst="rect">
            <a:avLst/>
          </a:prstGeom>
          <a:noFill/>
        </p:spPr>
        <p:txBody>
          <a:bodyPr wrap="square">
            <a:spAutoFit/>
          </a:bodyPr>
          <a:lstStyle/>
          <a:p>
            <a:r>
              <a:rPr lang="en-US" sz="1000" i="1" dirty="0">
                <a:solidFill>
                  <a:srgbClr val="4B5563"/>
                </a:solidFill>
                <a:latin typeface="Arial" panose="020B0604020202020204" pitchFamily="34" charset="0"/>
                <a:ea typeface="MS Mincho" panose="02020609040205080304" pitchFamily="49" charset="-128"/>
                <a:cs typeface="Times New Roman" panose="02020603050405020304" pitchFamily="18" charset="0"/>
              </a:rPr>
              <a:t>© 2026 TEAM – Teacher Education Academy for Music. This work is licensed under CC BY 4.0 (https://</a:t>
            </a:r>
            <a:r>
              <a:rPr lang="en-US" sz="1000" i="1" dirty="0" err="1">
                <a:solidFill>
                  <a:srgbClr val="4B5563"/>
                </a:solidFill>
                <a:latin typeface="Arial" panose="020B0604020202020204" pitchFamily="34" charset="0"/>
                <a:ea typeface="MS Mincho" panose="02020609040205080304" pitchFamily="49" charset="-128"/>
                <a:cs typeface="Times New Roman" panose="02020603050405020304" pitchFamily="18" charset="0"/>
              </a:rPr>
              <a:t>creativecommons.org</a:t>
            </a:r>
            <a:r>
              <a:rPr lang="en-US" sz="1000" i="1" dirty="0">
                <a:solidFill>
                  <a:srgbClr val="4B5563"/>
                </a:solidFill>
                <a:latin typeface="Arial" panose="020B0604020202020204" pitchFamily="34" charset="0"/>
                <a:ea typeface="MS Mincho" panose="02020609040205080304" pitchFamily="49" charset="-128"/>
                <a:cs typeface="Times New Roman" panose="02020603050405020304" pitchFamily="18" charset="0"/>
              </a:rPr>
              <a:t>/licenses/by/4.0/).</a:t>
            </a:r>
          </a:p>
          <a:p>
            <a:endParaRPr lang="en-US" sz="1000" i="1" dirty="0">
              <a:solidFill>
                <a:srgbClr val="4B5563"/>
              </a:solidFill>
              <a:latin typeface="Arial" panose="020B0604020202020204" pitchFamily="34" charset="0"/>
              <a:ea typeface="MS Mincho" panose="02020609040205080304" pitchFamily="49" charset="-128"/>
              <a:cs typeface="Times New Roman" panose="02020603050405020304" pitchFamily="18" charset="0"/>
            </a:endParaRPr>
          </a:p>
          <a:p>
            <a:r>
              <a:rPr lang="en-US" sz="1000" i="1" dirty="0">
                <a:solidFill>
                  <a:srgbClr val="4B5563"/>
                </a:solidFill>
                <a:latin typeface="Arial" panose="020B0604020202020204" pitchFamily="34" charset="0"/>
                <a:ea typeface="MS Mincho" panose="02020609040205080304" pitchFamily="49" charset="-128"/>
                <a:cs typeface="Times New Roman" panose="02020603050405020304" pitchFamily="18"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68637" y="38404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2: Flexible study plan</a:t>
            </a:r>
          </a:p>
        </p:txBody>
      </p:sp>
      <p:sp>
        <p:nvSpPr>
          <p:cNvPr id="12" name="TextBox 11"/>
          <p:cNvSpPr txBox="1"/>
          <p:nvPr/>
        </p:nvSpPr>
        <p:spPr>
          <a:xfrm>
            <a:off x="568637" y="786384"/>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B — before, during, after, example and what to clarify.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10</a:t>
            </a:r>
          </a:p>
        </p:txBody>
      </p:sp>
      <p:sp>
        <p:nvSpPr>
          <p:cNvPr id="16" name="Oval 15"/>
          <p:cNvSpPr/>
          <p:nvPr/>
        </p:nvSpPr>
        <p:spPr>
          <a:xfrm>
            <a:off x="6355080" y="1225296"/>
            <a:ext cx="384048" cy="384048"/>
          </a:xfrm>
          <a:prstGeom prst="ellipse">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B</a:t>
            </a:r>
          </a:p>
        </p:txBody>
      </p:sp>
      <p:sp>
        <p:nvSpPr>
          <p:cNvPr id="20" name="Rounded Rectangle 19"/>
          <p:cNvSpPr/>
          <p:nvPr/>
        </p:nvSpPr>
        <p:spPr>
          <a:xfrm>
            <a:off x="502920" y="1234440"/>
            <a:ext cx="6537960" cy="1691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69164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Example negotiated 30 ECTS plan</a:t>
            </a:r>
          </a:p>
        </p:txBody>
      </p:sp>
      <p:sp>
        <p:nvSpPr>
          <p:cNvPr id="23" name="TextBox 22"/>
          <p:cNvSpPr txBox="1"/>
          <p:nvPr/>
        </p:nvSpPr>
        <p:spPr>
          <a:xfrm>
            <a:off x="731520" y="1627632"/>
            <a:ext cx="6126480" cy="1005840"/>
          </a:xfrm>
          <a:prstGeom prst="rect">
            <a:avLst/>
          </a:prstGeom>
          <a:noFill/>
        </p:spPr>
        <p:txBody>
          <a:bodyPr wrap="square" lIns="18288" tIns="18288" rIns="18288" bIns="18288">
            <a:spAutoFit/>
          </a:bodyPr>
          <a:lstStyle/>
          <a:p>
            <a:pPr algn="l">
              <a:lnSpc>
                <a:spcPct val="105000"/>
              </a:lnSpc>
            </a:pPr>
            <a:r>
              <a:rPr sz="1140">
                <a:solidFill>
                  <a:srgbClr val="292A30"/>
                </a:solidFill>
                <a:latin typeface="Inter"/>
              </a:rPr>
              <a:t>Applied Piano — 8 ECTS</a:t>
            </a:r>
          </a:p>
          <a:p>
            <a:pPr algn="l">
              <a:lnSpc>
                <a:spcPct val="105000"/>
              </a:lnSpc>
            </a:pPr>
            <a:r>
              <a:rPr sz="1140">
                <a:solidFill>
                  <a:srgbClr val="292A30"/>
                </a:solidFill>
                <a:latin typeface="Inter"/>
              </a:rPr>
              <a:t>Early Childhood Music Education — 7 ECTS</a:t>
            </a:r>
          </a:p>
          <a:p>
            <a:pPr algn="l">
              <a:lnSpc>
                <a:spcPct val="105000"/>
              </a:lnSpc>
            </a:pPr>
            <a:r>
              <a:rPr sz="1140">
                <a:solidFill>
                  <a:srgbClr val="292A30"/>
                </a:solidFill>
                <a:latin typeface="Inter"/>
              </a:rPr>
              <a:t>Digital Tools for Music Learning — 6 ECTS</a:t>
            </a:r>
          </a:p>
          <a:p>
            <a:pPr algn="l">
              <a:lnSpc>
                <a:spcPct val="105000"/>
              </a:lnSpc>
            </a:pPr>
            <a:r>
              <a:rPr sz="1140">
                <a:solidFill>
                  <a:srgbClr val="292A30"/>
                </a:solidFill>
                <a:latin typeface="Inter"/>
              </a:rPr>
              <a:t>Classroom Management and Group Dynamics — 5 ECTS</a:t>
            </a:r>
          </a:p>
          <a:p>
            <a:pPr algn="l">
              <a:lnSpc>
                <a:spcPct val="105000"/>
              </a:lnSpc>
            </a:pPr>
            <a:r>
              <a:rPr sz="1140">
                <a:solidFill>
                  <a:srgbClr val="292A30"/>
                </a:solidFill>
                <a:latin typeface="Inter"/>
              </a:rPr>
              <a:t>Vocal Ensemble — 4 ECTS</a:t>
            </a:r>
          </a:p>
        </p:txBody>
      </p:sp>
      <p:sp>
        <p:nvSpPr>
          <p:cNvPr id="24" name="Rounded Rectangle 23"/>
          <p:cNvSpPr/>
          <p:nvPr/>
        </p:nvSpPr>
        <p:spPr>
          <a:xfrm>
            <a:off x="502920"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3154680"/>
            <a:ext cx="91440" cy="283464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3273552"/>
            <a:ext cx="1700784"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Before</a:t>
            </a:r>
          </a:p>
        </p:txBody>
      </p:sp>
      <p:sp>
        <p:nvSpPr>
          <p:cNvPr id="27" name="TextBox 26"/>
          <p:cNvSpPr txBox="1"/>
          <p:nvPr/>
        </p:nvSpPr>
        <p:spPr>
          <a:xfrm>
            <a:off x="713232"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prepare a provisional plan and student goals</a:t>
            </a:r>
          </a:p>
          <a:p>
            <a:pPr algn="l">
              <a:lnSpc>
                <a:spcPct val="105000"/>
              </a:lnSpc>
            </a:pPr>
            <a:r>
              <a:rPr sz="1030">
                <a:solidFill>
                  <a:srgbClr val="292A30"/>
                </a:solidFill>
                <a:latin typeface="Inter"/>
              </a:rPr>
              <a:t>clarify which elements may change after arrival</a:t>
            </a:r>
          </a:p>
          <a:p>
            <a:pPr algn="l">
              <a:lnSpc>
                <a:spcPct val="105000"/>
              </a:lnSpc>
            </a:pPr>
            <a:r>
              <a:rPr sz="1030">
                <a:solidFill>
                  <a:srgbClr val="292A30"/>
                </a:solidFill>
                <a:latin typeface="Inter"/>
              </a:rPr>
              <a:t>agree communication routines between home and host advisors</a:t>
            </a:r>
          </a:p>
        </p:txBody>
      </p:sp>
      <p:sp>
        <p:nvSpPr>
          <p:cNvPr id="28" name="Rounded Rectangle 27"/>
          <p:cNvSpPr/>
          <p:nvPr/>
        </p:nvSpPr>
        <p:spPr>
          <a:xfrm>
            <a:off x="2761488"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2761488" y="3154680"/>
            <a:ext cx="91440" cy="283464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2926080" y="3273552"/>
            <a:ext cx="1700784"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During</a:t>
            </a:r>
          </a:p>
        </p:txBody>
      </p:sp>
      <p:sp>
        <p:nvSpPr>
          <p:cNvPr id="31" name="TextBox 30"/>
          <p:cNvSpPr txBox="1"/>
          <p:nvPr/>
        </p:nvSpPr>
        <p:spPr>
          <a:xfrm>
            <a:off x="2971800"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use the first 2–3 weeks for course visits and advising</a:t>
            </a:r>
          </a:p>
          <a:p>
            <a:pPr algn="l">
              <a:lnSpc>
                <a:spcPct val="105000"/>
              </a:lnSpc>
            </a:pPr>
            <a:r>
              <a:rPr sz="1030">
                <a:solidFill>
                  <a:srgbClr val="292A30"/>
                </a:solidFill>
                <a:latin typeface="Inter"/>
              </a:rPr>
              <a:t>confirm instrument lessons, ensemble participation and practicum status</a:t>
            </a:r>
            <a:r>
              <a:rPr sz="850" i="1">
                <a:solidFill>
                  <a:srgbClr val="239682"/>
                </a:solidFill>
              </a:rPr>
              <a:t> (see DP 3.2)</a:t>
            </a:r>
          </a:p>
          <a:p>
            <a:pPr algn="l">
              <a:lnSpc>
                <a:spcPct val="105000"/>
              </a:lnSpc>
            </a:pPr>
            <a:r>
              <a:rPr sz="1030">
                <a:solidFill>
                  <a:srgbClr val="292A30"/>
                </a:solidFill>
                <a:latin typeface="Inter"/>
              </a:rPr>
              <a:t>document all changes in the learning agreement</a:t>
            </a:r>
            <a:r>
              <a:rPr sz="850" i="1">
                <a:solidFill>
                  <a:srgbClr val="239682"/>
                </a:solidFill>
              </a:rPr>
              <a:t> (see DP 3.4)</a:t>
            </a:r>
          </a:p>
        </p:txBody>
      </p:sp>
      <p:sp>
        <p:nvSpPr>
          <p:cNvPr id="32" name="Rounded Rectangle 31"/>
          <p:cNvSpPr/>
          <p:nvPr/>
        </p:nvSpPr>
        <p:spPr>
          <a:xfrm>
            <a:off x="5010912"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5010912" y="3154680"/>
            <a:ext cx="91440" cy="283464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5175504" y="3273552"/>
            <a:ext cx="1700784"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After</a:t>
            </a:r>
          </a:p>
        </p:txBody>
      </p:sp>
      <p:sp>
        <p:nvSpPr>
          <p:cNvPr id="35" name="TextBox 34"/>
          <p:cNvSpPr txBox="1"/>
          <p:nvPr/>
        </p:nvSpPr>
        <p:spPr>
          <a:xfrm>
            <a:off x="5221224"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close the final agreement and credit transfer</a:t>
            </a:r>
          </a:p>
          <a:p>
            <a:pPr algn="l">
              <a:lnSpc>
                <a:spcPct val="105000"/>
              </a:lnSpc>
            </a:pPr>
            <a:r>
              <a:rPr sz="1030">
                <a:solidFill>
                  <a:srgbClr val="292A30"/>
                </a:solidFill>
                <a:latin typeface="Inter"/>
              </a:rPr>
              <a:t>reflect on how adaptive planning worked</a:t>
            </a:r>
          </a:p>
          <a:p>
            <a:pPr algn="l">
              <a:lnSpc>
                <a:spcPct val="105000"/>
              </a:lnSpc>
            </a:pPr>
            <a:r>
              <a:rPr sz="1030">
                <a:solidFill>
                  <a:srgbClr val="292A30"/>
                </a:solidFill>
                <a:latin typeface="Inter"/>
              </a:rPr>
              <a:t>capture host-specific opportunities for future students</a:t>
            </a:r>
          </a:p>
        </p:txBody>
      </p:sp>
      <p:sp>
        <p:nvSpPr>
          <p:cNvPr id="36" name="Rounded Rectangle 35"/>
          <p:cNvSpPr/>
          <p:nvPr/>
        </p:nvSpPr>
        <p:spPr>
          <a:xfrm>
            <a:off x="502920" y="6263640"/>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6263640"/>
            <a:ext cx="91440" cy="114300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6382512"/>
            <a:ext cx="620877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What to clarify before students commit</a:t>
            </a:r>
          </a:p>
        </p:txBody>
      </p:sp>
      <p:sp>
        <p:nvSpPr>
          <p:cNvPr id="39" name="TextBox 38"/>
          <p:cNvSpPr txBox="1"/>
          <p:nvPr/>
        </p:nvSpPr>
        <p:spPr>
          <a:xfrm>
            <a:off x="731520" y="6647688"/>
            <a:ext cx="6126480" cy="548640"/>
          </a:xfrm>
          <a:prstGeom prst="rect">
            <a:avLst/>
          </a:prstGeom>
          <a:noFill/>
        </p:spPr>
        <p:txBody>
          <a:bodyPr wrap="square" lIns="18288" tIns="18288" rIns="18288" bIns="18288">
            <a:spAutoFit/>
          </a:bodyPr>
          <a:lstStyle/>
          <a:p>
            <a:pPr algn="l">
              <a:lnSpc>
                <a:spcPct val="105000"/>
              </a:lnSpc>
            </a:pPr>
            <a:r>
              <a:rPr sz="1040">
                <a:solidFill>
                  <a:srgbClr val="292A30"/>
                </a:solidFill>
                <a:latin typeface="Inter"/>
              </a:rPr>
              <a:t>Who advises the student during the first weeks?</a:t>
            </a:r>
          </a:p>
          <a:p>
            <a:pPr algn="l">
              <a:lnSpc>
                <a:spcPct val="105000"/>
              </a:lnSpc>
            </a:pPr>
            <a:r>
              <a:rPr sz="1040">
                <a:solidFill>
                  <a:srgbClr val="292A30"/>
                </a:solidFill>
                <a:latin typeface="Inter"/>
              </a:rPr>
              <a:t>What changes are allowed and how are they approved?</a:t>
            </a:r>
          </a:p>
          <a:p>
            <a:pPr algn="l">
              <a:lnSpc>
                <a:spcPct val="105000"/>
              </a:lnSpc>
            </a:pPr>
            <a:r>
              <a:rPr sz="1040">
                <a:solidFill>
                  <a:srgbClr val="292A30"/>
                </a:solidFill>
                <a:latin typeface="Inter"/>
              </a:rPr>
              <a:t>How can uncertainty be reduced without removing flexibility?</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94AAB638-9AE0-C96B-C8B2-7B7F68DF0141}"/>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497200" y="469776"/>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3: Plan based on electives</a:t>
            </a:r>
          </a:p>
        </p:txBody>
      </p:sp>
      <p:sp>
        <p:nvSpPr>
          <p:cNvPr id="12" name="TextBox 11"/>
          <p:cNvSpPr txBox="1"/>
          <p:nvPr/>
        </p:nvSpPr>
        <p:spPr>
          <a:xfrm>
            <a:off x="497200" y="872112"/>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A — explanation, suitability, strengths and watchpoints.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11</a:t>
            </a:r>
          </a:p>
        </p:txBody>
      </p:sp>
      <p:sp>
        <p:nvSpPr>
          <p:cNvPr id="16" name="Oval 15"/>
          <p:cNvSpPr/>
          <p:nvPr/>
        </p:nvSpPr>
        <p:spPr>
          <a:xfrm>
            <a:off x="6355080" y="1225296"/>
            <a:ext cx="384048" cy="384048"/>
          </a:xfrm>
          <a:prstGeom prst="ellipse">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A</a:t>
            </a:r>
          </a:p>
        </p:txBody>
      </p:sp>
      <p:sp>
        <p:nvSpPr>
          <p:cNvPr id="20" name="Rounded Rectangle 19"/>
          <p:cNvSpPr/>
          <p:nvPr/>
        </p:nvSpPr>
        <p:spPr>
          <a:xfrm>
            <a:off x="502920" y="1234440"/>
            <a:ext cx="6537960" cy="1325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32588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What this model is</a:t>
            </a:r>
          </a:p>
        </p:txBody>
      </p:sp>
      <p:sp>
        <p:nvSpPr>
          <p:cNvPr id="23" name="TextBox 22"/>
          <p:cNvSpPr txBox="1"/>
          <p:nvPr/>
        </p:nvSpPr>
        <p:spPr>
          <a:xfrm>
            <a:off x="713232" y="1609344"/>
            <a:ext cx="6126480" cy="777240"/>
          </a:xfrm>
          <a:prstGeom prst="rect">
            <a:avLst/>
          </a:prstGeom>
          <a:noFill/>
        </p:spPr>
        <p:txBody>
          <a:bodyPr wrap="square" lIns="18288" tIns="18288" rIns="18288" bIns="18288" anchor="t">
            <a:spAutoFit/>
          </a:bodyPr>
          <a:lstStyle/>
          <a:p>
            <a:pPr algn="l"/>
            <a:r>
              <a:rPr sz="1230" b="0" i="0">
                <a:solidFill>
                  <a:srgbClr val="292A30"/>
                </a:solidFill>
                <a:latin typeface="Inter"/>
              </a:rPr>
              <a:t>The elective-based plan sits between a fixed package and a flexible plan. The host institution publishes a catalogue of exchange-friendly courses, and students compose a study plan from within that bounded framework before departure. The model supports choice without leaving the whole plan open-ended.</a:t>
            </a:r>
            <a:r>
              <a:rPr sz="850" i="1">
                <a:solidFill>
                  <a:srgbClr val="239682"/>
                </a:solidFill>
              </a:rPr>
              <a:t> (see DP 3.2)</a:t>
            </a:r>
          </a:p>
        </p:txBody>
      </p:sp>
      <p:sp>
        <p:nvSpPr>
          <p:cNvPr id="24" name="Rounded Rectangle 23"/>
          <p:cNvSpPr/>
          <p:nvPr/>
        </p:nvSpPr>
        <p:spPr>
          <a:xfrm>
            <a:off x="502920" y="2788920"/>
            <a:ext cx="3154680" cy="2697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2788920"/>
            <a:ext cx="91440" cy="269748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290779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What it looks like</a:t>
            </a:r>
          </a:p>
        </p:txBody>
      </p:sp>
      <p:sp>
        <p:nvSpPr>
          <p:cNvPr id="27" name="TextBox 26"/>
          <p:cNvSpPr txBox="1"/>
          <p:nvPr/>
        </p:nvSpPr>
        <p:spPr>
          <a:xfrm>
            <a:off x="731520" y="3182112"/>
            <a:ext cx="2743200" cy="201168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host publishes a catalogue with course descriptions, language, assessment and ECTS</a:t>
            </a:r>
          </a:p>
          <a:p>
            <a:pPr algn="l">
              <a:lnSpc>
                <a:spcPct val="105000"/>
              </a:lnSpc>
            </a:pPr>
            <a:r>
              <a:rPr sz="1090">
                <a:solidFill>
                  <a:srgbClr val="292A30"/>
                </a:solidFill>
                <a:latin typeface="Inter"/>
              </a:rPr>
              <a:t>students choose a coherent combination before departure</a:t>
            </a:r>
          </a:p>
          <a:p>
            <a:pPr algn="l">
              <a:lnSpc>
                <a:spcPct val="105000"/>
              </a:lnSpc>
            </a:pPr>
            <a:r>
              <a:rPr sz="1090">
                <a:solidFill>
                  <a:srgbClr val="292A30"/>
                </a:solidFill>
                <a:latin typeface="Inter"/>
              </a:rPr>
              <a:t>the model offers bounded choice within a stable administrative frame</a:t>
            </a:r>
          </a:p>
          <a:p>
            <a:pPr algn="l">
              <a:lnSpc>
                <a:spcPct val="105000"/>
              </a:lnSpc>
            </a:pPr>
            <a:r>
              <a:rPr sz="1090">
                <a:solidFill>
                  <a:srgbClr val="292A30"/>
                </a:solidFill>
                <a:latin typeface="Inter"/>
              </a:rPr>
              <a:t>a short add/drop period may allow minor changes after arrival</a:t>
            </a:r>
          </a:p>
        </p:txBody>
      </p:sp>
      <p:sp>
        <p:nvSpPr>
          <p:cNvPr id="28" name="Rounded Rectangle 27"/>
          <p:cNvSpPr/>
          <p:nvPr/>
        </p:nvSpPr>
        <p:spPr>
          <a:xfrm>
            <a:off x="3886200" y="2788920"/>
            <a:ext cx="3154680" cy="1737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3886200" y="2788920"/>
            <a:ext cx="91440" cy="173736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4050792" y="290779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Best for</a:t>
            </a:r>
          </a:p>
        </p:txBody>
      </p:sp>
      <p:sp>
        <p:nvSpPr>
          <p:cNvPr id="31" name="TextBox 30"/>
          <p:cNvSpPr txBox="1"/>
          <p:nvPr/>
        </p:nvSpPr>
        <p:spPr>
          <a:xfrm>
            <a:off x="4114800" y="3182112"/>
            <a:ext cx="2743200" cy="100584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students who value advance planning but want choice</a:t>
            </a:r>
          </a:p>
          <a:p>
            <a:pPr algn="l">
              <a:lnSpc>
                <a:spcPct val="105000"/>
              </a:lnSpc>
            </a:pPr>
            <a:r>
              <a:rPr sz="1090">
                <a:solidFill>
                  <a:srgbClr val="292A30"/>
                </a:solidFill>
                <a:latin typeface="Inter"/>
              </a:rPr>
              <a:t>programmes with enough elective space for a semester abroad</a:t>
            </a:r>
          </a:p>
          <a:p>
            <a:pPr algn="l">
              <a:lnSpc>
                <a:spcPct val="105000"/>
              </a:lnSpc>
            </a:pPr>
            <a:r>
              <a:rPr sz="1090">
                <a:solidFill>
                  <a:srgbClr val="292A30"/>
                </a:solidFill>
                <a:latin typeface="Inter"/>
              </a:rPr>
              <a:t>institutions wanting a manageable but attractive exchange offer</a:t>
            </a:r>
          </a:p>
        </p:txBody>
      </p:sp>
      <p:sp>
        <p:nvSpPr>
          <p:cNvPr id="32" name="Rounded Rectangle 31"/>
          <p:cNvSpPr/>
          <p:nvPr/>
        </p:nvSpPr>
        <p:spPr>
          <a:xfrm>
            <a:off x="3886200" y="4709160"/>
            <a:ext cx="3154680" cy="15087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3886200" y="4709160"/>
            <a:ext cx="91440" cy="150876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4050792" y="482803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Music teacher education focus</a:t>
            </a:r>
          </a:p>
        </p:txBody>
      </p:sp>
      <p:sp>
        <p:nvSpPr>
          <p:cNvPr id="35" name="TextBox 34"/>
          <p:cNvSpPr txBox="1"/>
          <p:nvPr/>
        </p:nvSpPr>
        <p:spPr>
          <a:xfrm>
            <a:off x="4096512" y="5084064"/>
            <a:ext cx="2743200" cy="822960"/>
          </a:xfrm>
          <a:prstGeom prst="rect">
            <a:avLst/>
          </a:prstGeom>
          <a:noFill/>
        </p:spPr>
        <p:txBody>
          <a:bodyPr wrap="square" lIns="18288" tIns="18288" rIns="18288" bIns="18288" anchor="t">
            <a:spAutoFit/>
          </a:bodyPr>
          <a:lstStyle/>
          <a:p>
            <a:pPr algn="l"/>
            <a:r>
              <a:rPr sz="1070" b="0" i="0">
                <a:solidFill>
                  <a:srgbClr val="292A30"/>
                </a:solidFill>
                <a:latin typeface="Inter"/>
              </a:rPr>
              <a:t>The catalogue should make MTE elements visible: pedagogy/didactics, ensemble options with credit, and whether individual tuition or practicum is available.</a:t>
            </a:r>
            <a:r>
              <a:rPr sz="850" i="1">
                <a:solidFill>
                  <a:srgbClr val="239682"/>
                </a:solidFill>
              </a:rPr>
              <a:t> (see DP 3.2 and DP 3.4)</a:t>
            </a:r>
          </a:p>
        </p:txBody>
      </p:sp>
      <p:sp>
        <p:nvSpPr>
          <p:cNvPr id="36" name="Rounded Rectangle 35"/>
          <p:cNvSpPr/>
          <p:nvPr/>
        </p:nvSpPr>
        <p:spPr>
          <a:xfrm>
            <a:off x="502920" y="577900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5779008"/>
            <a:ext cx="91440" cy="141732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5897880"/>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Strengths</a:t>
            </a:r>
          </a:p>
        </p:txBody>
      </p:sp>
      <p:sp>
        <p:nvSpPr>
          <p:cNvPr id="39" name="TextBox 38"/>
          <p:cNvSpPr txBox="1"/>
          <p:nvPr/>
        </p:nvSpPr>
        <p:spPr>
          <a:xfrm>
            <a:off x="731520" y="614476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balances choice and security</a:t>
            </a:r>
          </a:p>
          <a:p>
            <a:pPr algn="l">
              <a:lnSpc>
                <a:spcPct val="105000"/>
              </a:lnSpc>
            </a:pPr>
            <a:r>
              <a:rPr sz="1060">
                <a:solidFill>
                  <a:srgbClr val="292A30"/>
                </a:solidFill>
                <a:latin typeface="Inter"/>
              </a:rPr>
              <a:t>easier to scale across partners</a:t>
            </a:r>
          </a:p>
          <a:p>
            <a:pPr algn="l">
              <a:lnSpc>
                <a:spcPct val="105000"/>
              </a:lnSpc>
            </a:pPr>
            <a:r>
              <a:rPr sz="1060">
                <a:solidFill>
                  <a:srgbClr val="292A30"/>
                </a:solidFill>
                <a:latin typeface="Inter"/>
              </a:rPr>
              <a:t>encourages thematic exploration and host-specific enrichment</a:t>
            </a:r>
          </a:p>
        </p:txBody>
      </p:sp>
      <p:sp>
        <p:nvSpPr>
          <p:cNvPr id="40" name="Rounded Rectangle 39"/>
          <p:cNvSpPr/>
          <p:nvPr/>
        </p:nvSpPr>
        <p:spPr>
          <a:xfrm>
            <a:off x="3886200" y="641908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3886200" y="6419088"/>
            <a:ext cx="91440" cy="141732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p:cNvSpPr txBox="1"/>
          <p:nvPr/>
        </p:nvSpPr>
        <p:spPr>
          <a:xfrm>
            <a:off x="4050792" y="6537960"/>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Watchpoints</a:t>
            </a:r>
          </a:p>
        </p:txBody>
      </p:sp>
      <p:sp>
        <p:nvSpPr>
          <p:cNvPr id="43" name="TextBox 42"/>
          <p:cNvSpPr txBox="1"/>
          <p:nvPr/>
        </p:nvSpPr>
        <p:spPr>
          <a:xfrm>
            <a:off x="4114800" y="6784848"/>
            <a:ext cx="2743200" cy="886333"/>
          </a:xfrm>
          <a:prstGeom prst="rect">
            <a:avLst/>
          </a:prstGeom>
          <a:noFill/>
        </p:spPr>
        <p:txBody>
          <a:bodyPr wrap="square" lIns="18288" tIns="18288" rIns="18288" bIns="18288">
            <a:spAutoFit/>
          </a:bodyPr>
          <a:lstStyle/>
          <a:p>
            <a:pPr algn="l">
              <a:lnSpc>
                <a:spcPct val="105000"/>
              </a:lnSpc>
            </a:pPr>
            <a:r>
              <a:rPr sz="1060" dirty="0">
                <a:solidFill>
                  <a:srgbClr val="292A30"/>
                </a:solidFill>
                <a:latin typeface="Inter"/>
              </a:rPr>
              <a:t>depends on accurate and updated catalogue information</a:t>
            </a:r>
          </a:p>
          <a:p>
            <a:pPr algn="l">
              <a:lnSpc>
                <a:spcPct val="105000"/>
              </a:lnSpc>
            </a:pPr>
            <a:r>
              <a:rPr sz="1060" dirty="0">
                <a:solidFill>
                  <a:srgbClr val="292A30"/>
                </a:solidFill>
                <a:latin typeface="Inter"/>
              </a:rPr>
              <a:t>selected courses may still clash or be cancelled</a:t>
            </a:r>
          </a:p>
          <a:p>
            <a:pPr algn="l">
              <a:lnSpc>
                <a:spcPct val="105000"/>
              </a:lnSpc>
            </a:pPr>
            <a:r>
              <a:rPr sz="1060" dirty="0">
                <a:solidFill>
                  <a:srgbClr val="292A30"/>
                </a:solidFill>
                <a:latin typeface="Inter"/>
              </a:rPr>
              <a:t>not all MTE </a:t>
            </a:r>
            <a:r>
              <a:rPr lang="de-DE" sz="1060" err="1">
                <a:solidFill>
                  <a:srgbClr val="292A30"/>
                </a:solidFill>
                <a:latin typeface="Inter"/>
              </a:rPr>
              <a:t>programmes</a:t>
            </a:r>
            <a:r>
              <a:rPr sz="1060" dirty="0">
                <a:solidFill>
                  <a:srgbClr val="292A30"/>
                </a:solidFill>
                <a:latin typeface="Inter"/>
              </a:rPr>
              <a:t> have enough elective space</a:t>
            </a:r>
          </a:p>
        </p:txBody>
      </p:sp>
      <p:sp>
        <p:nvSpPr>
          <p:cNvPr id="44" name="Rectangle 4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Rectangle 4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9" name="Picture 4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7615E699-2AA0-14F9-DF7A-CD30AFFBDC18}"/>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521208" y="448056"/>
            <a:ext cx="676656" cy="219456"/>
          </a:xfrm>
          <a:prstGeom prst="rect">
            <a:avLst/>
          </a:prstGeom>
          <a:noFill/>
        </p:spPr>
        <p:txBody>
          <a:bodyPr wrap="square" lIns="18288" tIns="18288" rIns="18288" bIns="18288" anchor="ctr">
            <a:spAutoFit/>
          </a:bodyPr>
          <a:lstStyle/>
          <a:p>
            <a:pPr algn="ctr"/>
            <a:r>
              <a:rPr sz="950" b="1" i="0">
                <a:solidFill>
                  <a:srgbClr val="FFFFFF"/>
                </a:solidFill>
                <a:latin typeface="Inter Display"/>
              </a:rPr>
              <a:t>MODEL</a:t>
            </a:r>
          </a:p>
        </p:txBody>
      </p:sp>
      <p:sp>
        <p:nvSpPr>
          <p:cNvPr id="11" name="TextBox 10"/>
          <p:cNvSpPr txBox="1"/>
          <p:nvPr/>
        </p:nvSpPr>
        <p:spPr>
          <a:xfrm>
            <a:off x="582922" y="45548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3: Plan based on electives</a:t>
            </a:r>
          </a:p>
        </p:txBody>
      </p:sp>
      <p:sp>
        <p:nvSpPr>
          <p:cNvPr id="12" name="TextBox 11"/>
          <p:cNvSpPr txBox="1"/>
          <p:nvPr/>
        </p:nvSpPr>
        <p:spPr>
          <a:xfrm>
            <a:off x="582922" y="857824"/>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B — before, during, after, example and what to clarify.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12</a:t>
            </a:r>
          </a:p>
        </p:txBody>
      </p:sp>
      <p:sp>
        <p:nvSpPr>
          <p:cNvPr id="16" name="Oval 15"/>
          <p:cNvSpPr/>
          <p:nvPr/>
        </p:nvSpPr>
        <p:spPr>
          <a:xfrm>
            <a:off x="6355080" y="1225296"/>
            <a:ext cx="384048" cy="384048"/>
          </a:xfrm>
          <a:prstGeom prst="ellipse">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B</a:t>
            </a:r>
          </a:p>
        </p:txBody>
      </p:sp>
      <p:sp>
        <p:nvSpPr>
          <p:cNvPr id="20" name="Rounded Rectangle 19"/>
          <p:cNvSpPr/>
          <p:nvPr/>
        </p:nvSpPr>
        <p:spPr>
          <a:xfrm>
            <a:off x="502920" y="1234440"/>
            <a:ext cx="3063240" cy="2971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297180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273405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Example elective catalogue</a:t>
            </a:r>
          </a:p>
        </p:txBody>
      </p:sp>
      <p:sp>
        <p:nvSpPr>
          <p:cNvPr id="23" name="TextBox 22"/>
          <p:cNvSpPr txBox="1"/>
          <p:nvPr/>
        </p:nvSpPr>
        <p:spPr>
          <a:xfrm>
            <a:off x="731520" y="1609344"/>
            <a:ext cx="2606040" cy="2286000"/>
          </a:xfrm>
          <a:prstGeom prst="rect">
            <a:avLst/>
          </a:prstGeom>
          <a:noFill/>
        </p:spPr>
        <p:txBody>
          <a:bodyPr wrap="square" lIns="18288" tIns="18288" rIns="18288" bIns="18288">
            <a:spAutoFit/>
          </a:bodyPr>
          <a:lstStyle/>
          <a:p>
            <a:pPr algn="l">
              <a:lnSpc>
                <a:spcPct val="105000"/>
              </a:lnSpc>
            </a:pPr>
            <a:r>
              <a:rPr sz="990">
                <a:solidFill>
                  <a:srgbClr val="292A30"/>
                </a:solidFill>
                <a:latin typeface="Inter"/>
              </a:rPr>
              <a:t>Music and Technology — 5 ECTS</a:t>
            </a:r>
          </a:p>
          <a:p>
            <a:pPr algn="l">
              <a:lnSpc>
                <a:spcPct val="105000"/>
              </a:lnSpc>
            </a:pPr>
            <a:r>
              <a:rPr sz="990">
                <a:solidFill>
                  <a:srgbClr val="292A30"/>
                </a:solidFill>
                <a:latin typeface="Inter"/>
              </a:rPr>
              <a:t>Instrumental Didactics — 5 ECTS</a:t>
            </a:r>
          </a:p>
          <a:p>
            <a:pPr algn="l">
              <a:lnSpc>
                <a:spcPct val="105000"/>
              </a:lnSpc>
            </a:pPr>
            <a:r>
              <a:rPr sz="990">
                <a:solidFill>
                  <a:srgbClr val="292A30"/>
                </a:solidFill>
                <a:latin typeface="Inter"/>
              </a:rPr>
              <a:t>Arts Management and Music Entrepreneurship — 5 ECTS</a:t>
            </a:r>
          </a:p>
          <a:p>
            <a:pPr algn="l">
              <a:lnSpc>
                <a:spcPct val="105000"/>
              </a:lnSpc>
            </a:pPr>
            <a:r>
              <a:rPr sz="990">
                <a:solidFill>
                  <a:srgbClr val="292A30"/>
                </a:solidFill>
                <a:latin typeface="Inter"/>
              </a:rPr>
              <a:t>Performance Studies — 7.5 ECTS</a:t>
            </a:r>
          </a:p>
          <a:p>
            <a:pPr algn="l">
              <a:lnSpc>
                <a:spcPct val="105000"/>
              </a:lnSpc>
            </a:pPr>
            <a:r>
              <a:rPr sz="990">
                <a:solidFill>
                  <a:srgbClr val="292A30"/>
                </a:solidFill>
                <a:latin typeface="Inter"/>
              </a:rPr>
              <a:t>Ensemble Playing and Leadership — 7.5 ECTS</a:t>
            </a:r>
          </a:p>
          <a:p>
            <a:pPr algn="l">
              <a:lnSpc>
                <a:spcPct val="105000"/>
              </a:lnSpc>
            </a:pPr>
            <a:r>
              <a:rPr sz="990">
                <a:solidFill>
                  <a:srgbClr val="292A30"/>
                </a:solidFill>
                <a:latin typeface="Inter"/>
              </a:rPr>
              <a:t>Intercultural Music Pedagogy — 5 ECTS</a:t>
            </a:r>
          </a:p>
          <a:p>
            <a:pPr algn="l">
              <a:lnSpc>
                <a:spcPct val="105000"/>
              </a:lnSpc>
            </a:pPr>
            <a:r>
              <a:rPr sz="990">
                <a:solidFill>
                  <a:srgbClr val="292A30"/>
                </a:solidFill>
                <a:latin typeface="Inter"/>
              </a:rPr>
              <a:t>Community Music Practice — 5 ECTS</a:t>
            </a:r>
          </a:p>
          <a:p>
            <a:pPr algn="l">
              <a:lnSpc>
                <a:spcPct val="105000"/>
              </a:lnSpc>
            </a:pPr>
            <a:r>
              <a:rPr sz="990">
                <a:solidFill>
                  <a:srgbClr val="292A30"/>
                </a:solidFill>
                <a:latin typeface="Inter"/>
              </a:rPr>
              <a:t>School Music Observation — 5 ECTS</a:t>
            </a:r>
          </a:p>
        </p:txBody>
      </p:sp>
      <p:sp>
        <p:nvSpPr>
          <p:cNvPr id="24" name="Rounded Rectangle 23"/>
          <p:cNvSpPr/>
          <p:nvPr/>
        </p:nvSpPr>
        <p:spPr>
          <a:xfrm>
            <a:off x="3794760" y="1234440"/>
            <a:ext cx="3246120" cy="2971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3794760" y="1234440"/>
            <a:ext cx="91440" cy="297180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3959352" y="1353312"/>
            <a:ext cx="291693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Selected 30 ECTS bundle</a:t>
            </a:r>
          </a:p>
        </p:txBody>
      </p:sp>
      <p:sp>
        <p:nvSpPr>
          <p:cNvPr id="27" name="TextBox 26"/>
          <p:cNvSpPr txBox="1"/>
          <p:nvPr/>
        </p:nvSpPr>
        <p:spPr>
          <a:xfrm>
            <a:off x="4023360" y="1609344"/>
            <a:ext cx="2743200" cy="160020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Performance Studies — 7.5 ECTS</a:t>
            </a:r>
          </a:p>
          <a:p>
            <a:pPr algn="l">
              <a:lnSpc>
                <a:spcPct val="105000"/>
              </a:lnSpc>
            </a:pPr>
            <a:r>
              <a:rPr sz="1030">
                <a:solidFill>
                  <a:srgbClr val="292A30"/>
                </a:solidFill>
                <a:latin typeface="Inter"/>
              </a:rPr>
              <a:t>Ensemble Playing and Leadership — 7.5 ECTS</a:t>
            </a:r>
          </a:p>
          <a:p>
            <a:pPr algn="l">
              <a:lnSpc>
                <a:spcPct val="105000"/>
              </a:lnSpc>
            </a:pPr>
            <a:r>
              <a:rPr sz="1030">
                <a:solidFill>
                  <a:srgbClr val="292A30"/>
                </a:solidFill>
                <a:latin typeface="Inter"/>
              </a:rPr>
              <a:t>Music and Technology — 5 ECTS</a:t>
            </a:r>
          </a:p>
          <a:p>
            <a:pPr algn="l">
              <a:lnSpc>
                <a:spcPct val="105000"/>
              </a:lnSpc>
            </a:pPr>
            <a:r>
              <a:rPr sz="1030">
                <a:solidFill>
                  <a:srgbClr val="292A30"/>
                </a:solidFill>
                <a:latin typeface="Inter"/>
              </a:rPr>
              <a:t>Instrumental Didactics — 5 ECTS</a:t>
            </a:r>
          </a:p>
          <a:p>
            <a:pPr algn="l">
              <a:lnSpc>
                <a:spcPct val="105000"/>
              </a:lnSpc>
            </a:pPr>
            <a:r>
              <a:rPr sz="1030">
                <a:solidFill>
                  <a:srgbClr val="292A30"/>
                </a:solidFill>
                <a:latin typeface="Inter"/>
              </a:rPr>
              <a:t>Arts Management and Music Entrepreneurship — 5 ECTS</a:t>
            </a:r>
          </a:p>
        </p:txBody>
      </p:sp>
      <p:sp>
        <p:nvSpPr>
          <p:cNvPr id="28" name="Rounded Rectangle 27"/>
          <p:cNvSpPr/>
          <p:nvPr/>
        </p:nvSpPr>
        <p:spPr>
          <a:xfrm>
            <a:off x="4069080" y="3246120"/>
            <a:ext cx="2606040" cy="502920"/>
          </a:xfrm>
          <a:prstGeom prst="round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28"/>
          <p:cNvSpPr txBox="1"/>
          <p:nvPr/>
        </p:nvSpPr>
        <p:spPr>
          <a:xfrm>
            <a:off x="4133087" y="3383280"/>
            <a:ext cx="2468880" cy="164592"/>
          </a:xfrm>
          <a:prstGeom prst="rect">
            <a:avLst/>
          </a:prstGeom>
          <a:noFill/>
        </p:spPr>
        <p:txBody>
          <a:bodyPr wrap="square" lIns="18288" tIns="18288" rIns="18288" bIns="18288" anchor="t">
            <a:spAutoFit/>
          </a:bodyPr>
          <a:lstStyle/>
          <a:p>
            <a:pPr algn="ctr"/>
            <a:r>
              <a:rPr sz="1250" b="1" i="0">
                <a:solidFill>
                  <a:srgbClr val="FFFFFF"/>
                </a:solidFill>
                <a:latin typeface="Inter"/>
              </a:rPr>
              <a:t>Total = 30 ECTS</a:t>
            </a:r>
          </a:p>
        </p:txBody>
      </p:sp>
      <p:sp>
        <p:nvSpPr>
          <p:cNvPr id="30" name="Rounded Rectangle 29"/>
          <p:cNvSpPr/>
          <p:nvPr/>
        </p:nvSpPr>
        <p:spPr>
          <a:xfrm>
            <a:off x="502920" y="443484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1" name="Rectangle 30"/>
          <p:cNvSpPr/>
          <p:nvPr/>
        </p:nvSpPr>
        <p:spPr>
          <a:xfrm>
            <a:off x="502920" y="4434840"/>
            <a:ext cx="91440" cy="283464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667512" y="4553712"/>
            <a:ext cx="1700784"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Before</a:t>
            </a:r>
          </a:p>
        </p:txBody>
      </p:sp>
      <p:sp>
        <p:nvSpPr>
          <p:cNvPr id="33" name="TextBox 32"/>
          <p:cNvSpPr txBox="1"/>
          <p:nvPr/>
        </p:nvSpPr>
        <p:spPr>
          <a:xfrm>
            <a:off x="713232" y="481888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publish the elective catalogue well in advance</a:t>
            </a:r>
          </a:p>
          <a:p>
            <a:pPr algn="l">
              <a:lnSpc>
                <a:spcPct val="105000"/>
              </a:lnSpc>
            </a:pPr>
            <a:r>
              <a:rPr sz="1030">
                <a:solidFill>
                  <a:srgbClr val="292A30"/>
                </a:solidFill>
                <a:latin typeface="Inter"/>
              </a:rPr>
              <a:t>support students in building a coherent 30 ECTS bundle</a:t>
            </a:r>
          </a:p>
          <a:p>
            <a:pPr algn="l">
              <a:lnSpc>
                <a:spcPct val="105000"/>
              </a:lnSpc>
            </a:pPr>
            <a:r>
              <a:rPr sz="1030">
                <a:solidFill>
                  <a:srgbClr val="292A30"/>
                </a:solidFill>
                <a:latin typeface="Inter"/>
              </a:rPr>
              <a:t>pre-approve the selection with both institutions</a:t>
            </a:r>
            <a:r>
              <a:rPr sz="850" i="1">
                <a:solidFill>
                  <a:srgbClr val="239682"/>
                </a:solidFill>
              </a:rPr>
              <a:t> (see DP 3.1 and DP 3.4)</a:t>
            </a:r>
          </a:p>
        </p:txBody>
      </p:sp>
      <p:sp>
        <p:nvSpPr>
          <p:cNvPr id="34" name="Rounded Rectangle 33"/>
          <p:cNvSpPr/>
          <p:nvPr/>
        </p:nvSpPr>
        <p:spPr>
          <a:xfrm>
            <a:off x="2761488" y="443484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2761488" y="4434840"/>
            <a:ext cx="91440" cy="283464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TextBox 35"/>
          <p:cNvSpPr txBox="1"/>
          <p:nvPr/>
        </p:nvSpPr>
        <p:spPr>
          <a:xfrm>
            <a:off x="2926080" y="4553712"/>
            <a:ext cx="1700784"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During</a:t>
            </a:r>
          </a:p>
        </p:txBody>
      </p:sp>
      <p:sp>
        <p:nvSpPr>
          <p:cNvPr id="37" name="TextBox 36"/>
          <p:cNvSpPr txBox="1"/>
          <p:nvPr/>
        </p:nvSpPr>
        <p:spPr>
          <a:xfrm>
            <a:off x="2971800" y="481888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allow limited add/drop if courses clash or are unavailable</a:t>
            </a:r>
          </a:p>
          <a:p>
            <a:pPr algn="l">
              <a:lnSpc>
                <a:spcPct val="105000"/>
              </a:lnSpc>
            </a:pPr>
            <a:r>
              <a:rPr sz="1030">
                <a:solidFill>
                  <a:srgbClr val="292A30"/>
                </a:solidFill>
                <a:latin typeface="Inter"/>
              </a:rPr>
              <a:t>support students in joining ensembles and selected classes</a:t>
            </a:r>
          </a:p>
          <a:p>
            <a:pPr algn="l">
              <a:lnSpc>
                <a:spcPct val="105000"/>
              </a:lnSpc>
            </a:pPr>
            <a:r>
              <a:rPr sz="1030">
                <a:solidFill>
                  <a:srgbClr val="292A30"/>
                </a:solidFill>
                <a:latin typeface="Inter"/>
              </a:rPr>
              <a:t>check whether workload and course combination are manageable</a:t>
            </a:r>
          </a:p>
        </p:txBody>
      </p:sp>
      <p:sp>
        <p:nvSpPr>
          <p:cNvPr id="38" name="Rounded Rectangle 37"/>
          <p:cNvSpPr/>
          <p:nvPr/>
        </p:nvSpPr>
        <p:spPr>
          <a:xfrm>
            <a:off x="5010912" y="443484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Rectangle 38"/>
          <p:cNvSpPr/>
          <p:nvPr/>
        </p:nvSpPr>
        <p:spPr>
          <a:xfrm>
            <a:off x="5010912" y="4434840"/>
            <a:ext cx="91440" cy="283464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0" name="TextBox 39"/>
          <p:cNvSpPr txBox="1"/>
          <p:nvPr/>
        </p:nvSpPr>
        <p:spPr>
          <a:xfrm>
            <a:off x="5175504" y="4553712"/>
            <a:ext cx="1700784"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After</a:t>
            </a:r>
          </a:p>
        </p:txBody>
      </p:sp>
      <p:sp>
        <p:nvSpPr>
          <p:cNvPr id="41" name="TextBox 40"/>
          <p:cNvSpPr txBox="1"/>
          <p:nvPr/>
        </p:nvSpPr>
        <p:spPr>
          <a:xfrm>
            <a:off x="5221224" y="481888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transfer credits according to the approved bundle</a:t>
            </a:r>
            <a:r>
              <a:rPr sz="850" i="1">
                <a:solidFill>
                  <a:srgbClr val="239682"/>
                </a:solidFill>
              </a:rPr>
              <a:t> (see DP 3.4)</a:t>
            </a:r>
          </a:p>
          <a:p>
            <a:pPr algn="l">
              <a:lnSpc>
                <a:spcPct val="105000"/>
              </a:lnSpc>
            </a:pPr>
            <a:r>
              <a:rPr sz="1030">
                <a:solidFill>
                  <a:srgbClr val="292A30"/>
                </a:solidFill>
                <a:latin typeface="Inter"/>
              </a:rPr>
              <a:t>review which electives worked well for exchange students</a:t>
            </a:r>
          </a:p>
          <a:p>
            <a:pPr algn="l">
              <a:lnSpc>
                <a:spcPct val="105000"/>
              </a:lnSpc>
            </a:pPr>
            <a:r>
              <a:rPr sz="1030">
                <a:solidFill>
                  <a:srgbClr val="292A30"/>
                </a:solidFill>
                <a:latin typeface="Inter"/>
              </a:rPr>
              <a:t>update the catalogue using student feedback</a:t>
            </a:r>
          </a:p>
        </p:txBody>
      </p:sp>
      <p:sp>
        <p:nvSpPr>
          <p:cNvPr id="42" name="Rounded Rectangle 41"/>
          <p:cNvSpPr/>
          <p:nvPr/>
        </p:nvSpPr>
        <p:spPr>
          <a:xfrm>
            <a:off x="502920" y="7498079"/>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502920" y="7498079"/>
            <a:ext cx="91440" cy="114300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TextBox 43"/>
          <p:cNvSpPr txBox="1"/>
          <p:nvPr/>
        </p:nvSpPr>
        <p:spPr>
          <a:xfrm>
            <a:off x="667512" y="7616951"/>
            <a:ext cx="620877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What to clarify before students commit</a:t>
            </a:r>
          </a:p>
        </p:txBody>
      </p:sp>
      <p:sp>
        <p:nvSpPr>
          <p:cNvPr id="45" name="TextBox 44"/>
          <p:cNvSpPr txBox="1"/>
          <p:nvPr/>
        </p:nvSpPr>
        <p:spPr>
          <a:xfrm>
            <a:off x="731520" y="7882127"/>
            <a:ext cx="6126480" cy="548640"/>
          </a:xfrm>
          <a:prstGeom prst="rect">
            <a:avLst/>
          </a:prstGeom>
          <a:noFill/>
        </p:spPr>
        <p:txBody>
          <a:bodyPr wrap="square" lIns="18288" tIns="18288" rIns="18288" bIns="18288">
            <a:spAutoFit/>
          </a:bodyPr>
          <a:lstStyle/>
          <a:p>
            <a:pPr algn="l">
              <a:lnSpc>
                <a:spcPct val="105000"/>
              </a:lnSpc>
            </a:pPr>
            <a:r>
              <a:rPr sz="1040">
                <a:solidFill>
                  <a:srgbClr val="292A30"/>
                </a:solidFill>
                <a:latin typeface="Inter"/>
              </a:rPr>
              <a:t>Which electives are actually open to exchange students?</a:t>
            </a:r>
          </a:p>
          <a:p>
            <a:pPr algn="l">
              <a:lnSpc>
                <a:spcPct val="105000"/>
              </a:lnSpc>
            </a:pPr>
            <a:r>
              <a:rPr sz="1040">
                <a:solidFill>
                  <a:srgbClr val="292A30"/>
                </a:solidFill>
                <a:latin typeface="Inter"/>
              </a:rPr>
              <a:t>Can the selected combination reach 30 ECTS without clashes?</a:t>
            </a:r>
          </a:p>
          <a:p>
            <a:pPr algn="l">
              <a:lnSpc>
                <a:spcPct val="105000"/>
              </a:lnSpc>
            </a:pPr>
            <a:r>
              <a:rPr sz="1040">
                <a:solidFill>
                  <a:srgbClr val="292A30"/>
                </a:solidFill>
                <a:latin typeface="Inter"/>
              </a:rPr>
              <a:t>What happens if a course is cancelled?</a:t>
            </a:r>
          </a:p>
        </p:txBody>
      </p:sp>
      <p:sp>
        <p:nvSpPr>
          <p:cNvPr id="46" name="Rectangle 45"/>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Rectangle 47"/>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9" name="Rectangle 48"/>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0" name="Rectangle 49"/>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51" name="Picture 50"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B743D599-E1EC-A955-791A-E13177E2DF15}"/>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54349" y="484064"/>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4: Short-term study plan</a:t>
            </a:r>
          </a:p>
        </p:txBody>
      </p:sp>
      <p:sp>
        <p:nvSpPr>
          <p:cNvPr id="12" name="TextBox 11"/>
          <p:cNvSpPr txBox="1"/>
          <p:nvPr/>
        </p:nvSpPr>
        <p:spPr>
          <a:xfrm>
            <a:off x="554349" y="886400"/>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A — explanation, suitability, strengths and watchpoints.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13</a:t>
            </a:r>
          </a:p>
        </p:txBody>
      </p:sp>
      <p:sp>
        <p:nvSpPr>
          <p:cNvPr id="16" name="Oval 15"/>
          <p:cNvSpPr/>
          <p:nvPr/>
        </p:nvSpPr>
        <p:spPr>
          <a:xfrm>
            <a:off x="6355080" y="1225296"/>
            <a:ext cx="384048" cy="384048"/>
          </a:xfrm>
          <a:prstGeom prst="ellipse">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A</a:t>
            </a:r>
          </a:p>
        </p:txBody>
      </p:sp>
      <p:sp>
        <p:nvSpPr>
          <p:cNvPr id="20" name="Rounded Rectangle 19"/>
          <p:cNvSpPr/>
          <p:nvPr/>
        </p:nvSpPr>
        <p:spPr>
          <a:xfrm>
            <a:off x="502920" y="1234440"/>
            <a:ext cx="6537960" cy="1325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32588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What this model is</a:t>
            </a:r>
          </a:p>
        </p:txBody>
      </p:sp>
      <p:sp>
        <p:nvSpPr>
          <p:cNvPr id="23" name="TextBox 22"/>
          <p:cNvSpPr txBox="1"/>
          <p:nvPr/>
        </p:nvSpPr>
        <p:spPr>
          <a:xfrm>
            <a:off x="713232" y="1609344"/>
            <a:ext cx="6126480" cy="777240"/>
          </a:xfrm>
          <a:prstGeom prst="rect">
            <a:avLst/>
          </a:prstGeom>
          <a:noFill/>
        </p:spPr>
        <p:txBody>
          <a:bodyPr wrap="square" lIns="18288" tIns="18288" rIns="18288" bIns="18288" anchor="t">
            <a:spAutoFit/>
          </a:bodyPr>
          <a:lstStyle/>
          <a:p>
            <a:pPr algn="l"/>
            <a:r>
              <a:rPr sz="1230" b="0" i="0">
                <a:solidFill>
                  <a:srgbClr val="292A30"/>
                </a:solidFill>
                <a:latin typeface="Inter"/>
              </a:rPr>
              <a:t>The short-term study plan is a focused, time-limited format. It may take the form of a summer school, intensive project, residency, short practicum, school observation period or blended mobility experience combining online preparation, a shorter physical stay and online follow-up.</a:t>
            </a:r>
            <a:r>
              <a:rPr sz="850" i="1">
                <a:solidFill>
                  <a:srgbClr val="239682"/>
                </a:solidFill>
              </a:rPr>
              <a:t> (see DP 4.3 and DP 5.1)</a:t>
            </a:r>
          </a:p>
        </p:txBody>
      </p:sp>
      <p:sp>
        <p:nvSpPr>
          <p:cNvPr id="24" name="Rounded Rectangle 23"/>
          <p:cNvSpPr/>
          <p:nvPr/>
        </p:nvSpPr>
        <p:spPr>
          <a:xfrm>
            <a:off x="502920" y="2788920"/>
            <a:ext cx="3154680" cy="2697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2788920"/>
            <a:ext cx="91440" cy="269748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2907792"/>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What it looks like</a:t>
            </a:r>
          </a:p>
        </p:txBody>
      </p:sp>
      <p:sp>
        <p:nvSpPr>
          <p:cNvPr id="27" name="TextBox 26"/>
          <p:cNvSpPr txBox="1"/>
          <p:nvPr/>
        </p:nvSpPr>
        <p:spPr>
          <a:xfrm>
            <a:off x="731520" y="3182112"/>
            <a:ext cx="2743200" cy="201168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organised around a clear theme, project or intensive learning activity</a:t>
            </a:r>
          </a:p>
          <a:p>
            <a:pPr algn="l">
              <a:lnSpc>
                <a:spcPct val="105000"/>
              </a:lnSpc>
            </a:pPr>
            <a:r>
              <a:rPr sz="1090">
                <a:solidFill>
                  <a:srgbClr val="292A30"/>
                </a:solidFill>
                <a:latin typeface="Inter"/>
              </a:rPr>
              <a:t>often easier to fit around practicum-heavy or tightly sequenced curricula</a:t>
            </a:r>
          </a:p>
          <a:p>
            <a:pPr algn="l">
              <a:lnSpc>
                <a:spcPct val="105000"/>
              </a:lnSpc>
            </a:pPr>
            <a:r>
              <a:rPr sz="1090">
                <a:solidFill>
                  <a:srgbClr val="292A30"/>
                </a:solidFill>
                <a:latin typeface="Inter"/>
              </a:rPr>
              <a:t>can lower barriers related to cost, caring responsibilities or confidence</a:t>
            </a:r>
            <a:r>
              <a:rPr sz="850" i="1">
                <a:solidFill>
                  <a:srgbClr val="239682"/>
                </a:solidFill>
              </a:rPr>
              <a:t> (see DP 5.2)</a:t>
            </a:r>
          </a:p>
          <a:p>
            <a:pPr algn="l">
              <a:lnSpc>
                <a:spcPct val="105000"/>
              </a:lnSpc>
            </a:pPr>
            <a:r>
              <a:rPr sz="1090">
                <a:solidFill>
                  <a:srgbClr val="292A30"/>
                </a:solidFill>
                <a:latin typeface="Inter"/>
              </a:rPr>
              <a:t>should be treated as a meaningful model in its own right</a:t>
            </a:r>
          </a:p>
        </p:txBody>
      </p:sp>
      <p:sp>
        <p:nvSpPr>
          <p:cNvPr id="28" name="Rounded Rectangle 27"/>
          <p:cNvSpPr/>
          <p:nvPr/>
        </p:nvSpPr>
        <p:spPr>
          <a:xfrm>
            <a:off x="3886200" y="2788920"/>
            <a:ext cx="3154680" cy="1737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3886200" y="2788920"/>
            <a:ext cx="91440" cy="173736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4050792" y="2907792"/>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Best for</a:t>
            </a:r>
          </a:p>
        </p:txBody>
      </p:sp>
      <p:sp>
        <p:nvSpPr>
          <p:cNvPr id="31" name="TextBox 30"/>
          <p:cNvSpPr txBox="1"/>
          <p:nvPr/>
        </p:nvSpPr>
        <p:spPr>
          <a:xfrm>
            <a:off x="4114800" y="3182112"/>
            <a:ext cx="2743200" cy="100584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students who cannot be away for a full semester</a:t>
            </a:r>
          </a:p>
          <a:p>
            <a:pPr algn="l">
              <a:lnSpc>
                <a:spcPct val="105000"/>
              </a:lnSpc>
            </a:pPr>
            <a:r>
              <a:rPr sz="1090">
                <a:solidFill>
                  <a:srgbClr val="292A30"/>
                </a:solidFill>
                <a:latin typeface="Inter"/>
              </a:rPr>
              <a:t>students who need a lower-threshold or blended format</a:t>
            </a:r>
          </a:p>
          <a:p>
            <a:pPr algn="l">
              <a:lnSpc>
                <a:spcPct val="105000"/>
              </a:lnSpc>
            </a:pPr>
            <a:r>
              <a:rPr sz="1090">
                <a:solidFill>
                  <a:srgbClr val="292A30"/>
                </a:solidFill>
                <a:latin typeface="Inter"/>
              </a:rPr>
              <a:t>institutions seeking to widen access to mobility</a:t>
            </a:r>
          </a:p>
        </p:txBody>
      </p:sp>
      <p:sp>
        <p:nvSpPr>
          <p:cNvPr id="32" name="Rounded Rectangle 31"/>
          <p:cNvSpPr/>
          <p:nvPr/>
        </p:nvSpPr>
        <p:spPr>
          <a:xfrm>
            <a:off x="3886200" y="4709160"/>
            <a:ext cx="3154680" cy="15087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3886200" y="4709160"/>
            <a:ext cx="91440" cy="150876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4050792" y="4828032"/>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Music teacher education focus</a:t>
            </a:r>
          </a:p>
        </p:txBody>
      </p:sp>
      <p:sp>
        <p:nvSpPr>
          <p:cNvPr id="35" name="TextBox 34"/>
          <p:cNvSpPr txBox="1"/>
          <p:nvPr/>
        </p:nvSpPr>
        <p:spPr>
          <a:xfrm>
            <a:off x="4096512" y="5084064"/>
            <a:ext cx="2743200" cy="822960"/>
          </a:xfrm>
          <a:prstGeom prst="rect">
            <a:avLst/>
          </a:prstGeom>
          <a:noFill/>
        </p:spPr>
        <p:txBody>
          <a:bodyPr wrap="square" lIns="18288" tIns="18288" rIns="18288" bIns="18288" anchor="t">
            <a:spAutoFit/>
          </a:bodyPr>
          <a:lstStyle/>
          <a:p>
            <a:pPr algn="l"/>
            <a:r>
              <a:rPr sz="1070" b="0" i="0">
                <a:solidFill>
                  <a:srgbClr val="292A30"/>
                </a:solidFill>
                <a:latin typeface="Inter"/>
              </a:rPr>
              <a:t>Short-term formats are especially promising for conducting, ensemble projects, school observation, community music or culturally specific music practices that benefit from concentrated engagement.</a:t>
            </a:r>
          </a:p>
        </p:txBody>
      </p:sp>
      <p:sp>
        <p:nvSpPr>
          <p:cNvPr id="36" name="Rounded Rectangle 35"/>
          <p:cNvSpPr/>
          <p:nvPr/>
        </p:nvSpPr>
        <p:spPr>
          <a:xfrm>
            <a:off x="502920" y="577900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5779008"/>
            <a:ext cx="91440" cy="141732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5897880"/>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Strengths</a:t>
            </a:r>
          </a:p>
        </p:txBody>
      </p:sp>
      <p:sp>
        <p:nvSpPr>
          <p:cNvPr id="39" name="TextBox 38"/>
          <p:cNvSpPr txBox="1"/>
          <p:nvPr/>
        </p:nvSpPr>
        <p:spPr>
          <a:xfrm>
            <a:off x="731520" y="614476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widens participation</a:t>
            </a:r>
          </a:p>
          <a:p>
            <a:pPr algn="l">
              <a:lnSpc>
                <a:spcPct val="105000"/>
              </a:lnSpc>
            </a:pPr>
            <a:r>
              <a:rPr sz="1060">
                <a:solidFill>
                  <a:srgbClr val="292A30"/>
                </a:solidFill>
                <a:latin typeface="Inter"/>
              </a:rPr>
              <a:t>works well for intensive artistic or pedagogical themes</a:t>
            </a:r>
          </a:p>
          <a:p>
            <a:pPr algn="l">
              <a:lnSpc>
                <a:spcPct val="105000"/>
              </a:lnSpc>
            </a:pPr>
            <a:r>
              <a:rPr sz="1060">
                <a:solidFill>
                  <a:srgbClr val="292A30"/>
                </a:solidFill>
                <a:latin typeface="Inter"/>
              </a:rPr>
              <a:t>can act as a stepping stone to longer mobility</a:t>
            </a:r>
          </a:p>
        </p:txBody>
      </p:sp>
      <p:sp>
        <p:nvSpPr>
          <p:cNvPr id="40" name="Rounded Rectangle 39"/>
          <p:cNvSpPr/>
          <p:nvPr/>
        </p:nvSpPr>
        <p:spPr>
          <a:xfrm>
            <a:off x="3886200" y="641908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3886200" y="6419088"/>
            <a:ext cx="91440" cy="141732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p:cNvSpPr txBox="1"/>
          <p:nvPr/>
        </p:nvSpPr>
        <p:spPr>
          <a:xfrm>
            <a:off x="4050792" y="6537960"/>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Watchpoints</a:t>
            </a:r>
          </a:p>
        </p:txBody>
      </p:sp>
      <p:sp>
        <p:nvSpPr>
          <p:cNvPr id="43" name="TextBox 42"/>
          <p:cNvSpPr txBox="1"/>
          <p:nvPr/>
        </p:nvSpPr>
        <p:spPr>
          <a:xfrm>
            <a:off x="4114800" y="678484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usually offers fewer credits and a narrower scope</a:t>
            </a:r>
          </a:p>
          <a:p>
            <a:pPr algn="l">
              <a:lnSpc>
                <a:spcPct val="105000"/>
              </a:lnSpc>
            </a:pPr>
            <a:r>
              <a:rPr sz="1060">
                <a:solidFill>
                  <a:srgbClr val="292A30"/>
                </a:solidFill>
                <a:latin typeface="Inter"/>
              </a:rPr>
              <a:t>requires strong coordination because time is limited</a:t>
            </a:r>
          </a:p>
          <a:p>
            <a:pPr algn="l">
              <a:lnSpc>
                <a:spcPct val="105000"/>
              </a:lnSpc>
            </a:pPr>
            <a:r>
              <a:rPr sz="1060">
                <a:solidFill>
                  <a:srgbClr val="292A30"/>
                </a:solidFill>
                <a:latin typeface="Inter"/>
              </a:rPr>
              <a:t>risks being undervalued if framed as less than semester mobility</a:t>
            </a:r>
          </a:p>
        </p:txBody>
      </p:sp>
      <p:sp>
        <p:nvSpPr>
          <p:cNvPr id="44" name="Rectangle 4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Rectangle 4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9" name="Picture 4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CED54D18-9A28-EF82-7C9C-D6B7F46758F2}"/>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68646" y="45548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4: Short-term study plan</a:t>
            </a:r>
          </a:p>
        </p:txBody>
      </p:sp>
      <p:sp>
        <p:nvSpPr>
          <p:cNvPr id="12" name="TextBox 11"/>
          <p:cNvSpPr txBox="1"/>
          <p:nvPr/>
        </p:nvSpPr>
        <p:spPr>
          <a:xfrm>
            <a:off x="568646" y="857824"/>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B — before, during, after, example and what to clarify.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14</a:t>
            </a:r>
          </a:p>
        </p:txBody>
      </p:sp>
      <p:sp>
        <p:nvSpPr>
          <p:cNvPr id="16" name="Oval 15"/>
          <p:cNvSpPr/>
          <p:nvPr/>
        </p:nvSpPr>
        <p:spPr>
          <a:xfrm>
            <a:off x="6355080" y="1225296"/>
            <a:ext cx="384048" cy="384048"/>
          </a:xfrm>
          <a:prstGeom prst="ellipse">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B</a:t>
            </a:r>
          </a:p>
        </p:txBody>
      </p:sp>
      <p:sp>
        <p:nvSpPr>
          <p:cNvPr id="20" name="Rounded Rectangle 19"/>
          <p:cNvSpPr/>
          <p:nvPr/>
        </p:nvSpPr>
        <p:spPr>
          <a:xfrm>
            <a:off x="502920" y="1234440"/>
            <a:ext cx="6537960" cy="1691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69164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Example 4-week / 10 ECTS intensive</a:t>
            </a:r>
          </a:p>
        </p:txBody>
      </p:sp>
      <p:sp>
        <p:nvSpPr>
          <p:cNvPr id="23" name="TextBox 22"/>
          <p:cNvSpPr txBox="1"/>
          <p:nvPr/>
        </p:nvSpPr>
        <p:spPr>
          <a:xfrm>
            <a:off x="731520" y="1627632"/>
            <a:ext cx="6126480" cy="1005840"/>
          </a:xfrm>
          <a:prstGeom prst="rect">
            <a:avLst/>
          </a:prstGeom>
          <a:noFill/>
        </p:spPr>
        <p:txBody>
          <a:bodyPr wrap="square" lIns="18288" tIns="18288" rIns="18288" bIns="18288">
            <a:spAutoFit/>
          </a:bodyPr>
          <a:lstStyle/>
          <a:p>
            <a:pPr algn="l">
              <a:lnSpc>
                <a:spcPct val="105000"/>
              </a:lnSpc>
            </a:pPr>
            <a:r>
              <a:rPr sz="1140">
                <a:solidFill>
                  <a:srgbClr val="292A30"/>
                </a:solidFill>
                <a:latin typeface="Inter"/>
              </a:rPr>
              <a:t>International Summer Institute in Choral Music Education</a:t>
            </a:r>
          </a:p>
          <a:p>
            <a:pPr algn="l">
              <a:lnSpc>
                <a:spcPct val="105000"/>
              </a:lnSpc>
            </a:pPr>
            <a:r>
              <a:rPr sz="1140">
                <a:solidFill>
                  <a:srgbClr val="292A30"/>
                </a:solidFill>
                <a:latin typeface="Inter"/>
              </a:rPr>
              <a:t>Conducting masterclasses and score study</a:t>
            </a:r>
          </a:p>
          <a:p>
            <a:pPr algn="l">
              <a:lnSpc>
                <a:spcPct val="105000"/>
              </a:lnSpc>
            </a:pPr>
            <a:r>
              <a:rPr sz="1140">
                <a:solidFill>
                  <a:srgbClr val="292A30"/>
                </a:solidFill>
                <a:latin typeface="Inter"/>
              </a:rPr>
              <a:t>Choral pedagogy seminars</a:t>
            </a:r>
          </a:p>
          <a:p>
            <a:pPr algn="l">
              <a:lnSpc>
                <a:spcPct val="105000"/>
              </a:lnSpc>
            </a:pPr>
            <a:r>
              <a:rPr sz="1140">
                <a:solidFill>
                  <a:srgbClr val="292A30"/>
                </a:solidFill>
                <a:latin typeface="Inter"/>
              </a:rPr>
              <a:t>Choir participation and rehearsal leadership</a:t>
            </a:r>
          </a:p>
          <a:p>
            <a:pPr algn="l">
              <a:lnSpc>
                <a:spcPct val="105000"/>
              </a:lnSpc>
            </a:pPr>
            <a:r>
              <a:rPr sz="1140">
                <a:solidFill>
                  <a:srgbClr val="292A30"/>
                </a:solidFill>
                <a:latin typeface="Inter"/>
              </a:rPr>
              <a:t>Cultural immersion activities</a:t>
            </a:r>
            <a:r>
              <a:rPr sz="850" i="1">
                <a:solidFill>
                  <a:srgbClr val="239682"/>
                </a:solidFill>
              </a:rPr>
              <a:t> (see DP 4.3)</a:t>
            </a:r>
          </a:p>
        </p:txBody>
      </p:sp>
      <p:sp>
        <p:nvSpPr>
          <p:cNvPr id="24" name="Rounded Rectangle 23"/>
          <p:cNvSpPr/>
          <p:nvPr/>
        </p:nvSpPr>
        <p:spPr>
          <a:xfrm>
            <a:off x="502920"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3154680"/>
            <a:ext cx="91440" cy="283464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3273552"/>
            <a:ext cx="1700784"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Before</a:t>
            </a:r>
          </a:p>
        </p:txBody>
      </p:sp>
      <p:sp>
        <p:nvSpPr>
          <p:cNvPr id="27" name="TextBox 26"/>
          <p:cNvSpPr txBox="1"/>
          <p:nvPr/>
        </p:nvSpPr>
        <p:spPr>
          <a:xfrm>
            <a:off x="713232"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communicate focus, duration and credit logic clearly</a:t>
            </a:r>
          </a:p>
          <a:p>
            <a:pPr algn="l">
              <a:lnSpc>
                <a:spcPct val="105000"/>
              </a:lnSpc>
            </a:pPr>
            <a:r>
              <a:rPr sz="1030">
                <a:solidFill>
                  <a:srgbClr val="292A30"/>
                </a:solidFill>
                <a:latin typeface="Inter"/>
              </a:rPr>
              <a:t>prepare students for intensive learning and group work</a:t>
            </a:r>
          </a:p>
          <a:p>
            <a:pPr algn="l">
              <a:lnSpc>
                <a:spcPct val="105000"/>
              </a:lnSpc>
            </a:pPr>
            <a:r>
              <a:rPr sz="1030">
                <a:solidFill>
                  <a:srgbClr val="292A30"/>
                </a:solidFill>
                <a:latin typeface="Inter"/>
              </a:rPr>
              <a:t>provide practical information early, especially for blended formats</a:t>
            </a:r>
          </a:p>
        </p:txBody>
      </p:sp>
      <p:sp>
        <p:nvSpPr>
          <p:cNvPr id="28" name="Rounded Rectangle 27"/>
          <p:cNvSpPr/>
          <p:nvPr/>
        </p:nvSpPr>
        <p:spPr>
          <a:xfrm>
            <a:off x="2761488"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2761488" y="3154680"/>
            <a:ext cx="91440" cy="283464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2926080" y="3273552"/>
            <a:ext cx="1700784"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During</a:t>
            </a:r>
          </a:p>
        </p:txBody>
      </p:sp>
      <p:sp>
        <p:nvSpPr>
          <p:cNvPr id="31" name="TextBox 30"/>
          <p:cNvSpPr txBox="1"/>
          <p:nvPr/>
        </p:nvSpPr>
        <p:spPr>
          <a:xfrm>
            <a:off x="2971800"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coordinate closely because the timeframe is short</a:t>
            </a:r>
          </a:p>
          <a:p>
            <a:pPr algn="l">
              <a:lnSpc>
                <a:spcPct val="105000"/>
              </a:lnSpc>
            </a:pPr>
            <a:r>
              <a:rPr sz="1030">
                <a:solidFill>
                  <a:srgbClr val="292A30"/>
                </a:solidFill>
                <a:latin typeface="Inter"/>
              </a:rPr>
              <a:t>create social and artistic cohesion quickly</a:t>
            </a:r>
          </a:p>
          <a:p>
            <a:pPr algn="l">
              <a:lnSpc>
                <a:spcPct val="105000"/>
              </a:lnSpc>
            </a:pPr>
            <a:r>
              <a:rPr sz="1030">
                <a:solidFill>
                  <a:srgbClr val="292A30"/>
                </a:solidFill>
                <a:latin typeface="Inter"/>
              </a:rPr>
              <a:t>include structured reflection throughout the programme</a:t>
            </a:r>
          </a:p>
        </p:txBody>
      </p:sp>
      <p:sp>
        <p:nvSpPr>
          <p:cNvPr id="32" name="Rounded Rectangle 31"/>
          <p:cNvSpPr/>
          <p:nvPr/>
        </p:nvSpPr>
        <p:spPr>
          <a:xfrm>
            <a:off x="5010912"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5010912" y="3154680"/>
            <a:ext cx="91440" cy="283464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5175504" y="3273552"/>
            <a:ext cx="1700784"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After</a:t>
            </a:r>
          </a:p>
        </p:txBody>
      </p:sp>
      <p:sp>
        <p:nvSpPr>
          <p:cNvPr id="35" name="TextBox 34"/>
          <p:cNvSpPr txBox="1"/>
          <p:nvPr/>
        </p:nvSpPr>
        <p:spPr>
          <a:xfrm>
            <a:off x="5221224"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recognise the experience as meaningful mobility</a:t>
            </a:r>
          </a:p>
          <a:p>
            <a:pPr algn="l">
              <a:lnSpc>
                <a:spcPct val="105000"/>
              </a:lnSpc>
            </a:pPr>
            <a:r>
              <a:rPr sz="1030">
                <a:solidFill>
                  <a:srgbClr val="292A30"/>
                </a:solidFill>
                <a:latin typeface="Inter"/>
              </a:rPr>
              <a:t>support reflection on transfer to home context</a:t>
            </a:r>
          </a:p>
          <a:p>
            <a:pPr algn="l">
              <a:lnSpc>
                <a:spcPct val="105000"/>
              </a:lnSpc>
            </a:pPr>
            <a:r>
              <a:rPr sz="1030">
                <a:solidFill>
                  <a:srgbClr val="292A30"/>
                </a:solidFill>
                <a:latin typeface="Inter"/>
              </a:rPr>
              <a:t>use feedback to improve future intensives</a:t>
            </a:r>
          </a:p>
        </p:txBody>
      </p:sp>
      <p:sp>
        <p:nvSpPr>
          <p:cNvPr id="36" name="Rounded Rectangle 35"/>
          <p:cNvSpPr/>
          <p:nvPr/>
        </p:nvSpPr>
        <p:spPr>
          <a:xfrm>
            <a:off x="502920" y="6263640"/>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6263640"/>
            <a:ext cx="91440" cy="114300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6382512"/>
            <a:ext cx="620877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What to clarify before students commit</a:t>
            </a:r>
          </a:p>
        </p:txBody>
      </p:sp>
      <p:sp>
        <p:nvSpPr>
          <p:cNvPr id="39" name="TextBox 38"/>
          <p:cNvSpPr txBox="1"/>
          <p:nvPr/>
        </p:nvSpPr>
        <p:spPr>
          <a:xfrm>
            <a:off x="731520" y="6647688"/>
            <a:ext cx="6126480" cy="548640"/>
          </a:xfrm>
          <a:prstGeom prst="rect">
            <a:avLst/>
          </a:prstGeom>
          <a:noFill/>
        </p:spPr>
        <p:txBody>
          <a:bodyPr wrap="square" lIns="18288" tIns="18288" rIns="18288" bIns="18288">
            <a:spAutoFit/>
          </a:bodyPr>
          <a:lstStyle/>
          <a:p>
            <a:pPr algn="l">
              <a:lnSpc>
                <a:spcPct val="105000"/>
              </a:lnSpc>
            </a:pPr>
            <a:r>
              <a:rPr sz="1040">
                <a:solidFill>
                  <a:srgbClr val="292A30"/>
                </a:solidFill>
                <a:latin typeface="Inter"/>
              </a:rPr>
              <a:t>What learning is realistic in the short format?</a:t>
            </a:r>
          </a:p>
          <a:p>
            <a:pPr algn="l">
              <a:lnSpc>
                <a:spcPct val="105000"/>
              </a:lnSpc>
            </a:pPr>
            <a:r>
              <a:rPr sz="1040">
                <a:solidFill>
                  <a:srgbClr val="292A30"/>
                </a:solidFill>
                <a:latin typeface="Inter"/>
              </a:rPr>
              <a:t>How will online preparation/follow-up be integrated?</a:t>
            </a:r>
          </a:p>
          <a:p>
            <a:pPr algn="l">
              <a:lnSpc>
                <a:spcPct val="105000"/>
              </a:lnSpc>
            </a:pPr>
            <a:r>
              <a:rPr sz="1040">
                <a:solidFill>
                  <a:srgbClr val="292A30"/>
                </a:solidFill>
                <a:latin typeface="Inter"/>
              </a:rPr>
              <a:t>How will the programme be recognised at home?</a:t>
            </a:r>
            <a:r>
              <a:rPr sz="850" i="1">
                <a:solidFill>
                  <a:srgbClr val="239682"/>
                </a:solidFill>
              </a:rPr>
              <a:t> (see DP 3.4)</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9" name="Bilde 8">
            <a:extLst>
              <a:ext uri="{FF2B5EF4-FFF2-40B4-BE49-F238E27FC236}">
                <a16:creationId xmlns:a16="http://schemas.microsoft.com/office/drawing/2014/main" id="{64770D48-BE8A-70F0-BCFF-FE7372C8F4B3}"/>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40067" y="384048"/>
            <a:ext cx="4903302" cy="383182"/>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Future mobility: thinking beyond today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67738"/>
          </a:xfrm>
          <a:prstGeom prst="rect">
            <a:avLst/>
          </a:prstGeom>
          <a:noFill/>
        </p:spPr>
        <p:txBody>
          <a:bodyPr wrap="square" lIns="18288" tIns="18288" rIns="18288" bIns="18288" anchor="t">
            <a:spAutoFit/>
          </a:bodyPr>
          <a:lstStyle/>
          <a:p>
            <a:pPr algn="r"/>
            <a:r>
              <a:rPr sz="850" b="0" i="0" dirty="0">
                <a:solidFill>
                  <a:srgbClr val="868B98"/>
                </a:solidFill>
                <a:latin typeface="Inter"/>
              </a:rPr>
              <a:t>1</a:t>
            </a:r>
            <a:r>
              <a:rPr lang="nb-NO" sz="850" b="0" i="0" dirty="0">
                <a:solidFill>
                  <a:srgbClr val="868B98"/>
                </a:solidFill>
                <a:latin typeface="Inter"/>
              </a:rPr>
              <a:t>5</a:t>
            </a:r>
            <a:endParaRPr sz="850" b="0" i="0" dirty="0">
              <a:solidFill>
                <a:srgbClr val="868B98"/>
              </a:solidFill>
              <a:latin typeface="Inter"/>
            </a:endParaRPr>
          </a:p>
        </p:txBody>
      </p:sp>
      <p:sp>
        <p:nvSpPr>
          <p:cNvPr id="16" name="Rounded Rectangle 15"/>
          <p:cNvSpPr/>
          <p:nvPr/>
        </p:nvSpPr>
        <p:spPr>
          <a:xfrm>
            <a:off x="502920" y="1234440"/>
            <a:ext cx="6537960" cy="12344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234440"/>
            <a:ext cx="91440" cy="123444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A deliberately “crazy” model for discussion</a:t>
            </a:r>
          </a:p>
        </p:txBody>
      </p:sp>
      <p:sp>
        <p:nvSpPr>
          <p:cNvPr id="19" name="TextBox 18"/>
          <p:cNvSpPr txBox="1"/>
          <p:nvPr/>
        </p:nvSpPr>
        <p:spPr>
          <a:xfrm>
            <a:off x="713232" y="1609344"/>
            <a:ext cx="6126480" cy="685800"/>
          </a:xfrm>
          <a:prstGeom prst="rect">
            <a:avLst/>
          </a:prstGeom>
          <a:noFill/>
        </p:spPr>
        <p:txBody>
          <a:bodyPr wrap="square" lIns="18288" tIns="18288" rIns="18288" bIns="18288" anchor="t">
            <a:spAutoFit/>
          </a:bodyPr>
          <a:lstStyle/>
          <a:p>
            <a:pPr algn="l"/>
            <a:r>
              <a:rPr sz="1270" b="0" i="0" dirty="0">
                <a:solidFill>
                  <a:srgbClr val="292A30"/>
                </a:solidFill>
                <a:latin typeface="Inter"/>
              </a:rPr>
              <a:t>What would mobility look like if recognition followed learning, rather than forcing learning to fit fixed course boxes? This model invites institutions to imagine exchange as a more open, trust-based and context-sensitive learning pathway.</a:t>
            </a:r>
            <a:r>
              <a:rPr sz="850" i="1">
                <a:solidFill>
                  <a:srgbClr val="239682"/>
                </a:solidFill>
              </a:rPr>
              <a:t> (see DP 3.4)</a:t>
            </a:r>
          </a:p>
        </p:txBody>
      </p:sp>
      <p:sp>
        <p:nvSpPr>
          <p:cNvPr id="20" name="Rounded Rectangle 19"/>
          <p:cNvSpPr/>
          <p:nvPr/>
        </p:nvSpPr>
        <p:spPr>
          <a:xfrm>
            <a:off x="502920" y="2743200"/>
            <a:ext cx="3154680" cy="27889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2743200"/>
            <a:ext cx="91440" cy="278892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2862072"/>
            <a:ext cx="282549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What could count as study?</a:t>
            </a:r>
          </a:p>
        </p:txBody>
      </p:sp>
      <p:sp>
        <p:nvSpPr>
          <p:cNvPr id="23" name="TextBox 22"/>
          <p:cNvSpPr txBox="1"/>
          <p:nvPr/>
        </p:nvSpPr>
        <p:spPr>
          <a:xfrm>
            <a:off x="731520" y="3127248"/>
            <a:ext cx="2743200" cy="1134798"/>
          </a:xfrm>
          <a:prstGeom prst="rect">
            <a:avLst/>
          </a:prstGeom>
          <a:noFill/>
        </p:spPr>
        <p:txBody>
          <a:bodyPr wrap="square" lIns="18288" tIns="18288" rIns="18288" bIns="18288">
            <a:spAutoFit/>
          </a:bodyPr>
          <a:lstStyle/>
          <a:p>
            <a:pPr algn="l">
              <a:lnSpc>
                <a:spcPct val="105000"/>
              </a:lnSpc>
            </a:pPr>
            <a:r>
              <a:rPr lang="nb-NO" sz="1140" dirty="0">
                <a:solidFill>
                  <a:srgbClr val="292A30"/>
                </a:solidFill>
                <a:latin typeface="Inter"/>
              </a:rPr>
              <a:t>H</a:t>
            </a:r>
            <a:r>
              <a:rPr sz="1140" dirty="0" err="1">
                <a:solidFill>
                  <a:srgbClr val="292A30"/>
                </a:solidFill>
                <a:latin typeface="Inter"/>
              </a:rPr>
              <a:t>ost</a:t>
            </a:r>
            <a:r>
              <a:rPr sz="1140" dirty="0">
                <a:solidFill>
                  <a:srgbClr val="292A30"/>
                </a:solidFill>
                <a:latin typeface="Inter"/>
              </a:rPr>
              <a:t> courses and workshops</a:t>
            </a:r>
          </a:p>
          <a:p>
            <a:pPr algn="l">
              <a:lnSpc>
                <a:spcPct val="105000"/>
              </a:lnSpc>
            </a:pPr>
            <a:r>
              <a:rPr lang="nb-NO" sz="1140" dirty="0">
                <a:solidFill>
                  <a:srgbClr val="292A30"/>
                </a:solidFill>
                <a:latin typeface="Inter"/>
              </a:rPr>
              <a:t>E</a:t>
            </a:r>
            <a:r>
              <a:rPr sz="1140" dirty="0" err="1">
                <a:solidFill>
                  <a:srgbClr val="292A30"/>
                </a:solidFill>
                <a:latin typeface="Inter"/>
              </a:rPr>
              <a:t>nsemble</a:t>
            </a:r>
            <a:r>
              <a:rPr sz="1140" dirty="0">
                <a:solidFill>
                  <a:srgbClr val="292A30"/>
                </a:solidFill>
                <a:latin typeface="Inter"/>
              </a:rPr>
              <a:t> participation</a:t>
            </a:r>
          </a:p>
          <a:p>
            <a:pPr algn="l">
              <a:lnSpc>
                <a:spcPct val="105000"/>
              </a:lnSpc>
            </a:pPr>
            <a:r>
              <a:rPr lang="nb-NO" sz="1140" dirty="0">
                <a:solidFill>
                  <a:srgbClr val="292A30"/>
                </a:solidFill>
                <a:latin typeface="Inter"/>
              </a:rPr>
              <a:t>S</a:t>
            </a:r>
            <a:r>
              <a:rPr sz="1140" dirty="0" err="1">
                <a:solidFill>
                  <a:srgbClr val="292A30"/>
                </a:solidFill>
                <a:latin typeface="Inter"/>
              </a:rPr>
              <a:t>chool</a:t>
            </a:r>
            <a:r>
              <a:rPr sz="1140" dirty="0">
                <a:solidFill>
                  <a:srgbClr val="292A30"/>
                </a:solidFill>
                <a:latin typeface="Inter"/>
              </a:rPr>
              <a:t> observations</a:t>
            </a:r>
          </a:p>
          <a:p>
            <a:pPr algn="l">
              <a:lnSpc>
                <a:spcPct val="105000"/>
              </a:lnSpc>
            </a:pPr>
            <a:r>
              <a:rPr lang="nb-NO" sz="1140" dirty="0">
                <a:solidFill>
                  <a:srgbClr val="292A30"/>
                </a:solidFill>
                <a:latin typeface="Inter"/>
              </a:rPr>
              <a:t>C</a:t>
            </a:r>
            <a:r>
              <a:rPr sz="1140" dirty="0" err="1">
                <a:solidFill>
                  <a:srgbClr val="292A30"/>
                </a:solidFill>
                <a:latin typeface="Inter"/>
              </a:rPr>
              <a:t>ommunity</a:t>
            </a:r>
            <a:r>
              <a:rPr sz="1140" dirty="0">
                <a:solidFill>
                  <a:srgbClr val="292A30"/>
                </a:solidFill>
                <a:latin typeface="Inter"/>
              </a:rPr>
              <a:t> music activities</a:t>
            </a:r>
          </a:p>
          <a:p>
            <a:pPr algn="l">
              <a:lnSpc>
                <a:spcPct val="105000"/>
              </a:lnSpc>
            </a:pPr>
            <a:r>
              <a:rPr lang="nb-NO" sz="1140" dirty="0">
                <a:solidFill>
                  <a:srgbClr val="292A30"/>
                </a:solidFill>
                <a:latin typeface="Inter"/>
              </a:rPr>
              <a:t>L</a:t>
            </a:r>
            <a:r>
              <a:rPr sz="1140" dirty="0" err="1">
                <a:solidFill>
                  <a:srgbClr val="292A30"/>
                </a:solidFill>
                <a:latin typeface="Inter"/>
              </a:rPr>
              <a:t>ocal</a:t>
            </a:r>
            <a:r>
              <a:rPr sz="1140" dirty="0">
                <a:solidFill>
                  <a:srgbClr val="292A30"/>
                </a:solidFill>
                <a:latin typeface="Inter"/>
              </a:rPr>
              <a:t> voluntary music life</a:t>
            </a:r>
          </a:p>
          <a:p>
            <a:pPr algn="l">
              <a:lnSpc>
                <a:spcPct val="105000"/>
              </a:lnSpc>
            </a:pPr>
            <a:r>
              <a:rPr lang="nb-NO" sz="1140" dirty="0">
                <a:solidFill>
                  <a:srgbClr val="292A30"/>
                </a:solidFill>
                <a:latin typeface="Inter"/>
              </a:rPr>
              <a:t>F</a:t>
            </a:r>
            <a:r>
              <a:rPr sz="1140" dirty="0" err="1">
                <a:solidFill>
                  <a:srgbClr val="292A30"/>
                </a:solidFill>
                <a:latin typeface="Inter"/>
              </a:rPr>
              <a:t>olk</a:t>
            </a:r>
            <a:r>
              <a:rPr sz="1140" dirty="0">
                <a:solidFill>
                  <a:srgbClr val="292A30"/>
                </a:solidFill>
                <a:latin typeface="Inter"/>
              </a:rPr>
              <a:t> music or cultural practices</a:t>
            </a:r>
            <a:r>
              <a:rPr sz="850" i="1" dirty="0">
                <a:solidFill>
                  <a:srgbClr val="239682"/>
                </a:solidFill>
              </a:rPr>
              <a:t> (see DP 4.3)</a:t>
            </a:r>
          </a:p>
        </p:txBody>
      </p:sp>
      <p:sp>
        <p:nvSpPr>
          <p:cNvPr id="24" name="Rounded Rectangle 23"/>
          <p:cNvSpPr/>
          <p:nvPr/>
        </p:nvSpPr>
        <p:spPr>
          <a:xfrm>
            <a:off x="3886200" y="2743200"/>
            <a:ext cx="3154680" cy="27889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3886200" y="2743200"/>
            <a:ext cx="91440" cy="278892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4050792" y="2862072"/>
            <a:ext cx="2825496" cy="237744"/>
          </a:xfrm>
          <a:prstGeom prst="rect">
            <a:avLst/>
          </a:prstGeom>
          <a:noFill/>
        </p:spPr>
        <p:txBody>
          <a:bodyPr wrap="square" lIns="18288" tIns="18288" rIns="18288" bIns="18288" anchor="t">
            <a:spAutoFit/>
          </a:bodyPr>
          <a:lstStyle/>
          <a:p>
            <a:pPr algn="l"/>
            <a:r>
              <a:rPr sz="1300" b="1" i="0" dirty="0">
                <a:solidFill>
                  <a:srgbClr val="EEBDFE"/>
                </a:solidFill>
                <a:latin typeface="Inter Display"/>
              </a:rPr>
              <a:t>What would need to change?</a:t>
            </a:r>
          </a:p>
        </p:txBody>
      </p:sp>
      <p:sp>
        <p:nvSpPr>
          <p:cNvPr id="27" name="TextBox 26"/>
          <p:cNvSpPr txBox="1"/>
          <p:nvPr/>
        </p:nvSpPr>
        <p:spPr>
          <a:xfrm>
            <a:off x="4114800" y="3127248"/>
            <a:ext cx="2743200" cy="1134798"/>
          </a:xfrm>
          <a:prstGeom prst="rect">
            <a:avLst/>
          </a:prstGeom>
          <a:noFill/>
        </p:spPr>
        <p:txBody>
          <a:bodyPr wrap="square" lIns="18288" tIns="18288" rIns="18288" bIns="18288">
            <a:spAutoFit/>
          </a:bodyPr>
          <a:lstStyle/>
          <a:p>
            <a:pPr algn="l">
              <a:lnSpc>
                <a:spcPct val="105000"/>
              </a:lnSpc>
            </a:pPr>
            <a:r>
              <a:rPr lang="nb-NO" sz="1140" dirty="0">
                <a:solidFill>
                  <a:srgbClr val="292A30"/>
                </a:solidFill>
                <a:latin typeface="Inter"/>
              </a:rPr>
              <a:t>M</a:t>
            </a:r>
            <a:r>
              <a:rPr sz="1140" dirty="0">
                <a:solidFill>
                  <a:srgbClr val="292A30"/>
                </a:solidFill>
                <a:latin typeface="Inter"/>
              </a:rPr>
              <a:t>ore trust between partners</a:t>
            </a:r>
          </a:p>
          <a:p>
            <a:pPr algn="l">
              <a:lnSpc>
                <a:spcPct val="105000"/>
              </a:lnSpc>
            </a:pPr>
            <a:r>
              <a:rPr lang="nb-NO" sz="1140" dirty="0">
                <a:solidFill>
                  <a:srgbClr val="292A30"/>
                </a:solidFill>
                <a:latin typeface="Inter"/>
              </a:rPr>
              <a:t>B</a:t>
            </a:r>
            <a:r>
              <a:rPr sz="1140" dirty="0">
                <a:solidFill>
                  <a:srgbClr val="292A30"/>
                </a:solidFill>
                <a:latin typeface="Inter"/>
              </a:rPr>
              <a:t>roader recognition methods</a:t>
            </a:r>
          </a:p>
          <a:p>
            <a:pPr algn="l">
              <a:lnSpc>
                <a:spcPct val="105000"/>
              </a:lnSpc>
            </a:pPr>
            <a:r>
              <a:rPr lang="nb-NO" sz="1140" dirty="0">
                <a:solidFill>
                  <a:srgbClr val="292A30"/>
                </a:solidFill>
                <a:latin typeface="Inter"/>
              </a:rPr>
              <a:t>P</a:t>
            </a:r>
            <a:r>
              <a:rPr sz="1140" dirty="0" err="1">
                <a:solidFill>
                  <a:srgbClr val="292A30"/>
                </a:solidFill>
                <a:latin typeface="Inter"/>
              </a:rPr>
              <a:t>ortfolio</a:t>
            </a:r>
            <a:r>
              <a:rPr sz="1140" dirty="0">
                <a:solidFill>
                  <a:srgbClr val="292A30"/>
                </a:solidFill>
                <a:latin typeface="Inter"/>
              </a:rPr>
              <a:t>-based documentation</a:t>
            </a:r>
          </a:p>
          <a:p>
            <a:pPr algn="l">
              <a:lnSpc>
                <a:spcPct val="105000"/>
              </a:lnSpc>
            </a:pPr>
            <a:r>
              <a:rPr lang="nb-NO" sz="1140" dirty="0">
                <a:solidFill>
                  <a:srgbClr val="292A30"/>
                </a:solidFill>
                <a:latin typeface="Inter"/>
              </a:rPr>
              <a:t>L</a:t>
            </a:r>
            <a:r>
              <a:rPr sz="1140" dirty="0">
                <a:solidFill>
                  <a:srgbClr val="292A30"/>
                </a:solidFill>
                <a:latin typeface="Inter"/>
              </a:rPr>
              <a:t>ess rigid course matching</a:t>
            </a:r>
          </a:p>
          <a:p>
            <a:pPr algn="l">
              <a:lnSpc>
                <a:spcPct val="105000"/>
              </a:lnSpc>
            </a:pPr>
            <a:r>
              <a:rPr lang="nb-NO" sz="1140" dirty="0">
                <a:solidFill>
                  <a:srgbClr val="292A30"/>
                </a:solidFill>
                <a:latin typeface="Inter"/>
              </a:rPr>
              <a:t>C</a:t>
            </a:r>
            <a:r>
              <a:rPr sz="1140" dirty="0" err="1">
                <a:solidFill>
                  <a:srgbClr val="292A30"/>
                </a:solidFill>
                <a:latin typeface="Inter"/>
              </a:rPr>
              <a:t>learer</a:t>
            </a:r>
            <a:r>
              <a:rPr sz="1140" dirty="0">
                <a:solidFill>
                  <a:srgbClr val="292A30"/>
                </a:solidFill>
                <a:latin typeface="Inter"/>
              </a:rPr>
              <a:t> ways to evaluate informal and </a:t>
            </a:r>
            <a:r>
              <a:rPr lang="nb-NO" sz="1140" dirty="0">
                <a:solidFill>
                  <a:srgbClr val="292A30"/>
                </a:solidFill>
                <a:latin typeface="Inter"/>
              </a:rPr>
              <a:t>s</a:t>
            </a:r>
            <a:r>
              <a:rPr sz="1140" dirty="0" err="1">
                <a:solidFill>
                  <a:srgbClr val="292A30"/>
                </a:solidFill>
                <a:latin typeface="Inter"/>
              </a:rPr>
              <a:t>ituated</a:t>
            </a:r>
            <a:r>
              <a:rPr sz="1140" dirty="0">
                <a:solidFill>
                  <a:srgbClr val="292A30"/>
                </a:solidFill>
                <a:latin typeface="Inter"/>
              </a:rPr>
              <a:t> learning</a:t>
            </a:r>
          </a:p>
        </p:txBody>
      </p:sp>
      <p:sp>
        <p:nvSpPr>
          <p:cNvPr id="28" name="Rounded Rectangle 27"/>
          <p:cNvSpPr/>
          <p:nvPr/>
        </p:nvSpPr>
        <p:spPr>
          <a:xfrm>
            <a:off x="502920" y="5897880"/>
            <a:ext cx="6537960" cy="914400"/>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28"/>
          <p:cNvSpPr txBox="1"/>
          <p:nvPr/>
        </p:nvSpPr>
        <p:spPr>
          <a:xfrm>
            <a:off x="731520" y="6163056"/>
            <a:ext cx="6080760" cy="256032"/>
          </a:xfrm>
          <a:prstGeom prst="rect">
            <a:avLst/>
          </a:prstGeom>
          <a:noFill/>
        </p:spPr>
        <p:txBody>
          <a:bodyPr wrap="square" lIns="18288" tIns="18288" rIns="18288" bIns="18288" anchor="t">
            <a:spAutoFit/>
          </a:bodyPr>
          <a:lstStyle/>
          <a:p>
            <a:pPr algn="ctr"/>
            <a:r>
              <a:rPr sz="1260" b="1" i="0">
                <a:solidFill>
                  <a:srgbClr val="FFFFFF"/>
                </a:solidFill>
                <a:latin typeface="Inter"/>
              </a:rPr>
              <a:t>Question for future work: How flexible can a mobility model be while still being academically credible and practically recognisable?</a:t>
            </a:r>
          </a:p>
        </p:txBody>
      </p:sp>
      <p:sp>
        <p:nvSpPr>
          <p:cNvPr id="30" name="Rounded Rectangle 29"/>
          <p:cNvSpPr/>
          <p:nvPr/>
        </p:nvSpPr>
        <p:spPr>
          <a:xfrm>
            <a:off x="502920" y="7086600"/>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1" name="Rectangle 30"/>
          <p:cNvSpPr/>
          <p:nvPr/>
        </p:nvSpPr>
        <p:spPr>
          <a:xfrm>
            <a:off x="502920" y="7086600"/>
            <a:ext cx="91440" cy="114300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667512" y="7205472"/>
            <a:ext cx="620877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Why this matters</a:t>
            </a:r>
          </a:p>
        </p:txBody>
      </p:sp>
      <p:sp>
        <p:nvSpPr>
          <p:cNvPr id="33" name="TextBox 32"/>
          <p:cNvSpPr txBox="1"/>
          <p:nvPr/>
        </p:nvSpPr>
        <p:spPr>
          <a:xfrm>
            <a:off x="713232" y="7461504"/>
            <a:ext cx="6126480" cy="548640"/>
          </a:xfrm>
          <a:prstGeom prst="rect">
            <a:avLst/>
          </a:prstGeom>
          <a:noFill/>
        </p:spPr>
        <p:txBody>
          <a:bodyPr wrap="square" lIns="18288" tIns="18288" rIns="18288" bIns="18288" anchor="t">
            <a:spAutoFit/>
          </a:bodyPr>
          <a:lstStyle/>
          <a:p>
            <a:pPr algn="l"/>
            <a:r>
              <a:rPr sz="1230" b="0" i="0">
                <a:solidFill>
                  <a:srgbClr val="292A30"/>
                </a:solidFill>
                <a:latin typeface="Inter"/>
              </a:rPr>
              <a:t>The future/open model makes visible the limits of today’s structures. It asks whether valuable learning in music teacher education is sometimes hidden because it does not fit neatly into predefined courses, semesters or ECTS categories.</a:t>
            </a:r>
          </a:p>
        </p:txBody>
      </p:sp>
      <p:sp>
        <p:nvSpPr>
          <p:cNvPr id="34" name="Rectangle 3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9" name="Picture 3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C21B6EB2-0E60-F9DF-D94E-BA2A9523C575}"/>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2017" y="0"/>
            <a:ext cx="166294" cy="10688165"/>
          </a:xfrm>
          <a:prstGeom prst="rect">
            <a:avLst/>
          </a:prstGeom>
          <a:solidFill>
            <a:srgbClr val="EAB6FF"/>
          </a:solidFill>
          <a:ln w="12700">
            <a:solidFill>
              <a:srgbClr val="EAB6FF"/>
            </a:solidFill>
            <a:prstDash val="solid"/>
          </a:ln>
        </p:spPr>
        <p:txBody>
          <a:bodyPr/>
          <a:lstStyle/>
          <a:p>
            <a:endParaRPr lang="nb-NO" sz="1488"/>
          </a:p>
        </p:txBody>
      </p:sp>
      <p:sp>
        <p:nvSpPr>
          <p:cNvPr id="3" name="Text 1"/>
          <p:cNvSpPr/>
          <p:nvPr/>
        </p:nvSpPr>
        <p:spPr>
          <a:xfrm>
            <a:off x="561370" y="604705"/>
            <a:ext cx="4837642" cy="302353"/>
          </a:xfrm>
          <a:prstGeom prst="rect">
            <a:avLst/>
          </a:prstGeom>
          <a:noFill/>
          <a:ln/>
        </p:spPr>
        <p:txBody>
          <a:bodyPr wrap="square" lIns="0" tIns="0" rIns="0" bIns="0" rtlCol="0" anchor="ctr"/>
          <a:lstStyle/>
          <a:p>
            <a:r>
              <a:rPr lang="en-US" sz="2250" b="1" dirty="0">
                <a:solidFill>
                  <a:srgbClr val="252A33"/>
                </a:solidFill>
                <a:latin typeface="Aptos Display" pitchFamily="34" charset="0"/>
                <a:ea typeface="Aptos Display" pitchFamily="34" charset="-122"/>
                <a:cs typeface="Aptos Display" pitchFamily="34" charset="-120"/>
              </a:rPr>
              <a:t>Model 5: Future / open model</a:t>
            </a:r>
            <a:endParaRPr lang="en-US" sz="2250" dirty="0"/>
          </a:p>
        </p:txBody>
      </p:sp>
      <p:sp>
        <p:nvSpPr>
          <p:cNvPr id="4" name="Text 2"/>
          <p:cNvSpPr/>
          <p:nvPr/>
        </p:nvSpPr>
        <p:spPr>
          <a:xfrm>
            <a:off x="568928" y="975087"/>
            <a:ext cx="4837642" cy="166294"/>
          </a:xfrm>
          <a:prstGeom prst="rect">
            <a:avLst/>
          </a:prstGeom>
          <a:noFill/>
          <a:ln/>
        </p:spPr>
        <p:txBody>
          <a:bodyPr wrap="square" lIns="0" tIns="0" rIns="0" bIns="0" rtlCol="0" anchor="ctr"/>
          <a:lstStyle/>
          <a:p>
            <a:r>
              <a:rPr lang="en-US" sz="868" dirty="0">
                <a:solidFill>
                  <a:srgbClr val="858B99"/>
                </a:solidFill>
              </a:rPr>
              <a:t>Page A — explanation, suitability, strengths and watchpoints.</a:t>
            </a:r>
            <a:endParaRPr lang="en-US" sz="868" dirty="0"/>
          </a:p>
        </p:txBody>
      </p:sp>
      <p:pic>
        <p:nvPicPr>
          <p:cNvPr id="5" name="Image 0" descr="/mnt/data/team_logo.png"/>
          <p:cNvPicPr>
            <a:picLocks noChangeAspect="1"/>
          </p:cNvPicPr>
          <p:nvPr/>
        </p:nvPicPr>
        <p:blipFill>
          <a:blip r:embed="rId3"/>
          <a:stretch>
            <a:fillRect/>
          </a:stretch>
        </p:blipFill>
        <p:spPr>
          <a:xfrm>
            <a:off x="5913011" y="377941"/>
            <a:ext cx="1020440" cy="415735"/>
          </a:xfrm>
          <a:prstGeom prst="rect">
            <a:avLst/>
          </a:prstGeom>
        </p:spPr>
      </p:pic>
      <p:sp>
        <p:nvSpPr>
          <p:cNvPr id="6" name="Shape 3"/>
          <p:cNvSpPr/>
          <p:nvPr/>
        </p:nvSpPr>
        <p:spPr>
          <a:xfrm>
            <a:off x="485781" y="1300116"/>
            <a:ext cx="90706" cy="1587351"/>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7" name="Shape 4"/>
          <p:cNvSpPr/>
          <p:nvPr/>
        </p:nvSpPr>
        <p:spPr>
          <a:xfrm>
            <a:off x="576487" y="1300116"/>
            <a:ext cx="6198229" cy="1587351"/>
          </a:xfrm>
          <a:prstGeom prst="roundRect">
            <a:avLst>
              <a:gd name="adj" fmla="val 5714"/>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8" name="Text 5"/>
          <p:cNvSpPr/>
          <p:nvPr/>
        </p:nvSpPr>
        <p:spPr>
          <a:xfrm>
            <a:off x="689870" y="1451293"/>
            <a:ext cx="5971464" cy="211647"/>
          </a:xfrm>
          <a:prstGeom prst="rect">
            <a:avLst/>
          </a:prstGeom>
          <a:noFill/>
          <a:ln/>
        </p:spPr>
        <p:txBody>
          <a:bodyPr wrap="square" lIns="0" tIns="0" rIns="0" bIns="0" rtlCol="0" anchor="ctr"/>
          <a:lstStyle/>
          <a:p>
            <a:r>
              <a:rPr lang="en-US" sz="1116" b="1" dirty="0">
                <a:solidFill>
                  <a:srgbClr val="F0C4FF"/>
                </a:solidFill>
              </a:rPr>
              <a:t>What this model is</a:t>
            </a:r>
            <a:endParaRPr lang="en-US" sz="1116" dirty="0"/>
          </a:p>
        </p:txBody>
      </p:sp>
      <p:sp>
        <p:nvSpPr>
          <p:cNvPr id="9" name="Text 6"/>
          <p:cNvSpPr/>
          <p:nvPr/>
        </p:nvSpPr>
        <p:spPr>
          <a:xfrm>
            <a:off x="727664" y="1738527"/>
            <a:ext cx="5895876" cy="423294"/>
          </a:xfrm>
          <a:prstGeom prst="rect">
            <a:avLst/>
          </a:prstGeom>
          <a:noFill/>
          <a:ln/>
        </p:spPr>
        <p:txBody>
          <a:bodyPr wrap="square" lIns="0" tIns="0" rIns="0" bIns="0" rtlCol="0" anchor="ctr">
            <a:normAutofit/>
          </a:bodyPr>
          <a:lstStyle/>
          <a:p>
            <a:r>
              <a:rPr lang="en-US" sz="860" dirty="0">
                <a:solidFill>
                  <a:srgbClr val="2E3138"/>
                </a:solidFill>
              </a:rPr>
              <a:t>The future or open model is a more speculative mobility model. It asks what mobility might look like if institutions recognise learning more flexibly and trust students, partners and host communities to shape exchange pathways around valuable learning opportunities on site. </a:t>
            </a:r>
            <a:endParaRPr lang="en-US" sz="860" dirty="0"/>
          </a:p>
        </p:txBody>
      </p:sp>
      <p:sp>
        <p:nvSpPr>
          <p:cNvPr id="10" name="Text 7"/>
          <p:cNvSpPr/>
          <p:nvPr/>
        </p:nvSpPr>
        <p:spPr>
          <a:xfrm>
            <a:off x="6033952" y="2033321"/>
            <a:ext cx="559352" cy="98265"/>
          </a:xfrm>
          <a:prstGeom prst="rect">
            <a:avLst/>
          </a:prstGeom>
          <a:noFill/>
          <a:ln/>
        </p:spPr>
        <p:txBody>
          <a:bodyPr wrap="square" lIns="0" tIns="0" rIns="0" bIns="0" rtlCol="0" anchor="ctr"/>
          <a:lstStyle/>
          <a:p>
            <a:r>
              <a:rPr lang="en-US" sz="562" i="1" dirty="0">
                <a:solidFill>
                  <a:srgbClr val="22A68F"/>
                </a:solidFill>
              </a:rPr>
              <a:t>(see DP 3.4)</a:t>
            </a:r>
            <a:endParaRPr lang="en-US" sz="562" dirty="0"/>
          </a:p>
        </p:txBody>
      </p:sp>
      <p:sp>
        <p:nvSpPr>
          <p:cNvPr id="11" name="Text 8"/>
          <p:cNvSpPr/>
          <p:nvPr/>
        </p:nvSpPr>
        <p:spPr>
          <a:xfrm>
            <a:off x="727664" y="2176939"/>
            <a:ext cx="5895876" cy="136059"/>
          </a:xfrm>
          <a:prstGeom prst="rect">
            <a:avLst/>
          </a:prstGeom>
          <a:noFill/>
          <a:ln/>
        </p:spPr>
        <p:txBody>
          <a:bodyPr wrap="square" lIns="0" tIns="0" rIns="0" bIns="0" rtlCol="0" anchor="ctr"/>
          <a:lstStyle/>
          <a:p>
            <a:r>
              <a:rPr lang="en-US" sz="727" b="1" dirty="0">
                <a:solidFill>
                  <a:srgbClr val="252A33"/>
                </a:solidFill>
              </a:rPr>
              <a:t>Three possible future formats:</a:t>
            </a:r>
            <a:endParaRPr lang="en-US" sz="727" dirty="0"/>
          </a:p>
        </p:txBody>
      </p:sp>
      <p:sp>
        <p:nvSpPr>
          <p:cNvPr id="12" name="Shape 9"/>
          <p:cNvSpPr/>
          <p:nvPr/>
        </p:nvSpPr>
        <p:spPr>
          <a:xfrm>
            <a:off x="727663" y="2373468"/>
            <a:ext cx="1738528" cy="408176"/>
          </a:xfrm>
          <a:prstGeom prst="roundRect">
            <a:avLst>
              <a:gd name="adj" fmla="val 11111"/>
            </a:avLst>
          </a:prstGeom>
          <a:solidFill>
            <a:srgbClr val="F3F5F8"/>
          </a:solidFill>
          <a:ln w="7620">
            <a:solidFill>
              <a:srgbClr val="D9DEE6"/>
            </a:solidFill>
            <a:prstDash val="solid"/>
          </a:ln>
        </p:spPr>
        <p:txBody>
          <a:bodyPr/>
          <a:lstStyle/>
          <a:p>
            <a:endParaRPr lang="nb-NO" sz="1488"/>
          </a:p>
        </p:txBody>
      </p:sp>
      <p:sp>
        <p:nvSpPr>
          <p:cNvPr id="13" name="Text 10"/>
          <p:cNvSpPr/>
          <p:nvPr/>
        </p:nvSpPr>
        <p:spPr>
          <a:xfrm>
            <a:off x="788134" y="2418821"/>
            <a:ext cx="1617587" cy="120941"/>
          </a:xfrm>
          <a:prstGeom prst="rect">
            <a:avLst/>
          </a:prstGeom>
          <a:noFill/>
          <a:ln/>
        </p:spPr>
        <p:txBody>
          <a:bodyPr wrap="square" lIns="0" tIns="0" rIns="0" bIns="0" rtlCol="0" anchor="ctr">
            <a:normAutofit/>
          </a:bodyPr>
          <a:lstStyle/>
          <a:p>
            <a:pPr algn="ctr"/>
            <a:r>
              <a:rPr lang="en-US" sz="727" b="1" dirty="0">
                <a:solidFill>
                  <a:srgbClr val="252A33"/>
                </a:solidFill>
              </a:rPr>
              <a:t>Black boxes</a:t>
            </a:r>
            <a:endParaRPr lang="en-US" sz="727" dirty="0"/>
          </a:p>
        </p:txBody>
      </p:sp>
      <p:sp>
        <p:nvSpPr>
          <p:cNvPr id="14" name="Text 11"/>
          <p:cNvSpPr/>
          <p:nvPr/>
        </p:nvSpPr>
        <p:spPr>
          <a:xfrm>
            <a:off x="788134" y="2562438"/>
            <a:ext cx="1617587" cy="136059"/>
          </a:xfrm>
          <a:prstGeom prst="rect">
            <a:avLst/>
          </a:prstGeom>
          <a:noFill/>
          <a:ln/>
        </p:spPr>
        <p:txBody>
          <a:bodyPr wrap="square" lIns="0" tIns="0" rIns="0" bIns="0" rtlCol="0" anchor="ctr">
            <a:normAutofit/>
          </a:bodyPr>
          <a:lstStyle/>
          <a:p>
            <a:pPr algn="ctr"/>
            <a:r>
              <a:rPr lang="en-US" sz="579" dirty="0">
                <a:solidFill>
                  <a:srgbClr val="2E3138"/>
                </a:solidFill>
              </a:rPr>
              <a:t>open frame, later clarified</a:t>
            </a:r>
            <a:endParaRPr lang="en-US" sz="579" dirty="0"/>
          </a:p>
        </p:txBody>
      </p:sp>
      <p:sp>
        <p:nvSpPr>
          <p:cNvPr id="15" name="Shape 12"/>
          <p:cNvSpPr/>
          <p:nvPr/>
        </p:nvSpPr>
        <p:spPr>
          <a:xfrm>
            <a:off x="2753426" y="2373468"/>
            <a:ext cx="1738528" cy="408176"/>
          </a:xfrm>
          <a:prstGeom prst="roundRect">
            <a:avLst>
              <a:gd name="adj" fmla="val 11111"/>
            </a:avLst>
          </a:prstGeom>
          <a:solidFill>
            <a:srgbClr val="F3F5F8"/>
          </a:solidFill>
          <a:ln w="7620">
            <a:solidFill>
              <a:srgbClr val="D9DEE6"/>
            </a:solidFill>
            <a:prstDash val="solid"/>
          </a:ln>
        </p:spPr>
        <p:txBody>
          <a:bodyPr/>
          <a:lstStyle/>
          <a:p>
            <a:endParaRPr lang="nb-NO" sz="1488"/>
          </a:p>
        </p:txBody>
      </p:sp>
      <p:sp>
        <p:nvSpPr>
          <p:cNvPr id="16" name="Text 13"/>
          <p:cNvSpPr/>
          <p:nvPr/>
        </p:nvSpPr>
        <p:spPr>
          <a:xfrm>
            <a:off x="2813896" y="2418821"/>
            <a:ext cx="1617587" cy="120941"/>
          </a:xfrm>
          <a:prstGeom prst="rect">
            <a:avLst/>
          </a:prstGeom>
          <a:noFill/>
          <a:ln/>
        </p:spPr>
        <p:txBody>
          <a:bodyPr wrap="square" lIns="0" tIns="0" rIns="0" bIns="0" rtlCol="0" anchor="ctr">
            <a:normAutofit/>
          </a:bodyPr>
          <a:lstStyle/>
          <a:p>
            <a:pPr algn="ctr"/>
            <a:r>
              <a:rPr lang="en-US" sz="727" b="1" dirty="0">
                <a:solidFill>
                  <a:srgbClr val="252A33"/>
                </a:solidFill>
              </a:rPr>
              <a:t>Decide-yourself model</a:t>
            </a:r>
            <a:endParaRPr lang="en-US" sz="727" dirty="0"/>
          </a:p>
        </p:txBody>
      </p:sp>
      <p:sp>
        <p:nvSpPr>
          <p:cNvPr id="17" name="Text 14"/>
          <p:cNvSpPr/>
          <p:nvPr/>
        </p:nvSpPr>
        <p:spPr>
          <a:xfrm>
            <a:off x="2813896" y="2562438"/>
            <a:ext cx="1617587" cy="136059"/>
          </a:xfrm>
          <a:prstGeom prst="rect">
            <a:avLst/>
          </a:prstGeom>
          <a:noFill/>
          <a:ln/>
        </p:spPr>
        <p:txBody>
          <a:bodyPr wrap="square" lIns="0" tIns="0" rIns="0" bIns="0" rtlCol="0" anchor="ctr">
            <a:normAutofit/>
          </a:bodyPr>
          <a:lstStyle/>
          <a:p>
            <a:pPr algn="ctr"/>
            <a:r>
              <a:rPr lang="en-US" sz="579" dirty="0">
                <a:solidFill>
                  <a:srgbClr val="2E3138"/>
                </a:solidFill>
              </a:rPr>
              <a:t>self-designed, negotiated</a:t>
            </a:r>
            <a:endParaRPr lang="en-US" sz="579" dirty="0"/>
          </a:p>
        </p:txBody>
      </p:sp>
      <p:sp>
        <p:nvSpPr>
          <p:cNvPr id="18" name="Shape 15"/>
          <p:cNvSpPr/>
          <p:nvPr/>
        </p:nvSpPr>
        <p:spPr>
          <a:xfrm>
            <a:off x="4779188" y="2373468"/>
            <a:ext cx="1738528" cy="408176"/>
          </a:xfrm>
          <a:prstGeom prst="roundRect">
            <a:avLst>
              <a:gd name="adj" fmla="val 11111"/>
            </a:avLst>
          </a:prstGeom>
          <a:solidFill>
            <a:srgbClr val="F3F5F8"/>
          </a:solidFill>
          <a:ln w="7620">
            <a:solidFill>
              <a:srgbClr val="D9DEE6"/>
            </a:solidFill>
            <a:prstDash val="solid"/>
          </a:ln>
        </p:spPr>
        <p:txBody>
          <a:bodyPr/>
          <a:lstStyle/>
          <a:p>
            <a:endParaRPr lang="nb-NO" sz="1488"/>
          </a:p>
        </p:txBody>
      </p:sp>
      <p:sp>
        <p:nvSpPr>
          <p:cNvPr id="19" name="Text 16"/>
          <p:cNvSpPr/>
          <p:nvPr/>
        </p:nvSpPr>
        <p:spPr>
          <a:xfrm>
            <a:off x="4839659" y="2418821"/>
            <a:ext cx="1617587" cy="120941"/>
          </a:xfrm>
          <a:prstGeom prst="rect">
            <a:avLst/>
          </a:prstGeom>
          <a:noFill/>
          <a:ln/>
        </p:spPr>
        <p:txBody>
          <a:bodyPr wrap="square" lIns="0" tIns="0" rIns="0" bIns="0" rtlCol="0" anchor="ctr">
            <a:normAutofit/>
          </a:bodyPr>
          <a:lstStyle/>
          <a:p>
            <a:pPr algn="ctr"/>
            <a:r>
              <a:rPr lang="en-US" sz="727" b="1" dirty="0">
                <a:solidFill>
                  <a:srgbClr val="252A33"/>
                </a:solidFill>
              </a:rPr>
              <a:t>Beyond the university</a:t>
            </a:r>
            <a:endParaRPr lang="en-US" sz="727" dirty="0"/>
          </a:p>
        </p:txBody>
      </p:sp>
      <p:sp>
        <p:nvSpPr>
          <p:cNvPr id="20" name="Text 17"/>
          <p:cNvSpPr/>
          <p:nvPr/>
        </p:nvSpPr>
        <p:spPr>
          <a:xfrm>
            <a:off x="4839659" y="2562438"/>
            <a:ext cx="1617587" cy="136059"/>
          </a:xfrm>
          <a:prstGeom prst="rect">
            <a:avLst/>
          </a:prstGeom>
          <a:noFill/>
          <a:ln/>
        </p:spPr>
        <p:txBody>
          <a:bodyPr wrap="square" lIns="0" tIns="0" rIns="0" bIns="0" rtlCol="0" anchor="ctr">
            <a:normAutofit/>
          </a:bodyPr>
          <a:lstStyle/>
          <a:p>
            <a:pPr algn="ctr"/>
            <a:r>
              <a:rPr lang="en-US" sz="579" dirty="0">
                <a:solidFill>
                  <a:srgbClr val="2E3138"/>
                </a:solidFill>
              </a:rPr>
              <a:t>community arenas count</a:t>
            </a:r>
            <a:endParaRPr lang="en-US" sz="579" dirty="0"/>
          </a:p>
        </p:txBody>
      </p:sp>
      <p:sp>
        <p:nvSpPr>
          <p:cNvPr id="21" name="Text 18"/>
          <p:cNvSpPr/>
          <p:nvPr/>
        </p:nvSpPr>
        <p:spPr>
          <a:xfrm>
            <a:off x="727664" y="2804320"/>
            <a:ext cx="5895876" cy="90706"/>
          </a:xfrm>
          <a:prstGeom prst="rect">
            <a:avLst/>
          </a:prstGeom>
          <a:noFill/>
          <a:ln/>
        </p:spPr>
        <p:txBody>
          <a:bodyPr wrap="square" lIns="0" tIns="0" rIns="0" bIns="0" rtlCol="0" anchor="ctr">
            <a:normAutofit/>
          </a:bodyPr>
          <a:lstStyle/>
          <a:p>
            <a:pPr algn="ctr"/>
            <a:r>
              <a:rPr lang="en-US" sz="595" i="1" dirty="0">
                <a:solidFill>
                  <a:srgbClr val="22A68F"/>
                </a:solidFill>
              </a:rPr>
              <a:t>Each format can use the same recognition logic: learning intention, evidence portfolio, final dialogue, and ECTS against agreed outcomes.</a:t>
            </a:r>
            <a:endParaRPr lang="en-US" sz="595" dirty="0"/>
          </a:p>
        </p:txBody>
      </p:sp>
      <p:sp>
        <p:nvSpPr>
          <p:cNvPr id="22" name="Shape 19"/>
          <p:cNvSpPr/>
          <p:nvPr/>
        </p:nvSpPr>
        <p:spPr>
          <a:xfrm>
            <a:off x="485781" y="3189820"/>
            <a:ext cx="90706" cy="2645585"/>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23" name="Shape 20"/>
          <p:cNvSpPr/>
          <p:nvPr/>
        </p:nvSpPr>
        <p:spPr>
          <a:xfrm>
            <a:off x="576487" y="3189820"/>
            <a:ext cx="2963056" cy="2645585"/>
          </a:xfrm>
          <a:prstGeom prst="roundRect">
            <a:avLst>
              <a:gd name="adj" fmla="val 3429"/>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24" name="Text 21"/>
          <p:cNvSpPr/>
          <p:nvPr/>
        </p:nvSpPr>
        <p:spPr>
          <a:xfrm>
            <a:off x="689870" y="3340996"/>
            <a:ext cx="2736291" cy="211647"/>
          </a:xfrm>
          <a:prstGeom prst="rect">
            <a:avLst/>
          </a:prstGeom>
          <a:noFill/>
          <a:ln/>
        </p:spPr>
        <p:txBody>
          <a:bodyPr wrap="square" lIns="0" tIns="0" rIns="0" bIns="0" rtlCol="0" anchor="ctr">
            <a:normAutofit/>
          </a:bodyPr>
          <a:lstStyle/>
          <a:p>
            <a:r>
              <a:rPr lang="en-US" sz="1116" b="1" dirty="0">
                <a:solidFill>
                  <a:srgbClr val="F0C4FF"/>
                </a:solidFill>
                <a:latin typeface="Aptos Display" pitchFamily="34" charset="0"/>
                <a:ea typeface="Aptos Display" pitchFamily="34" charset="-122"/>
                <a:cs typeface="Aptos Display" pitchFamily="34" charset="-120"/>
              </a:rPr>
              <a:t>What it looks like</a:t>
            </a:r>
            <a:endParaRPr lang="en-US" sz="1116" dirty="0"/>
          </a:p>
        </p:txBody>
      </p:sp>
      <p:sp>
        <p:nvSpPr>
          <p:cNvPr id="25" name="Text 22"/>
          <p:cNvSpPr/>
          <p:nvPr/>
        </p:nvSpPr>
        <p:spPr>
          <a:xfrm>
            <a:off x="727663" y="3628231"/>
            <a:ext cx="2675821" cy="2101351"/>
          </a:xfrm>
          <a:prstGeom prst="rect">
            <a:avLst/>
          </a:prstGeom>
          <a:noFill/>
          <a:ln/>
        </p:spPr>
        <p:txBody>
          <a:bodyPr wrap="square" lIns="0" tIns="0" rIns="0" bIns="0" rtlCol="0" anchor="t">
            <a:normAutofit/>
          </a:bodyPr>
          <a:lstStyle/>
          <a:p>
            <a:r>
              <a:rPr lang="en-US" sz="900" dirty="0">
                <a:solidFill>
                  <a:srgbClr val="2E3138"/>
                </a:solidFill>
                <a:latin typeface="Aptos" pitchFamily="34" charset="0"/>
                <a:ea typeface="Aptos" pitchFamily="34" charset="-122"/>
                <a:cs typeface="Aptos" pitchFamily="34" charset="-120"/>
              </a:rPr>
              <a:t>• student knows the destination and broad goals, but not every detail in advance</a:t>
            </a:r>
            <a:endParaRPr lang="en-US" sz="900" dirty="0"/>
          </a:p>
          <a:p>
            <a:r>
              <a:rPr lang="en-US" sz="900" dirty="0">
                <a:solidFill>
                  <a:srgbClr val="2E3138"/>
                </a:solidFill>
                <a:latin typeface="Aptos" pitchFamily="34" charset="0"/>
                <a:ea typeface="Aptos" pitchFamily="34" charset="-122"/>
                <a:cs typeface="Aptos" pitchFamily="34" charset="-120"/>
              </a:rPr>
              <a:t>• learning may happen in courses, ensembles, schools, local music life and community settings</a:t>
            </a:r>
            <a:endParaRPr lang="en-US" sz="900" dirty="0"/>
          </a:p>
          <a:p>
            <a:r>
              <a:rPr lang="en-US" sz="900" dirty="0">
                <a:solidFill>
                  <a:srgbClr val="2E3138"/>
                </a:solidFill>
                <a:latin typeface="Aptos" pitchFamily="34" charset="0"/>
                <a:ea typeface="Aptos" pitchFamily="34" charset="-122"/>
                <a:cs typeface="Aptos" pitchFamily="34" charset="-120"/>
              </a:rPr>
              <a:t>• black boxes, decide-yourself and beyond-university are parallel ways to imagine future organisation</a:t>
            </a:r>
            <a:endParaRPr lang="en-US" sz="900" dirty="0"/>
          </a:p>
          <a:p>
            <a:r>
              <a:rPr lang="en-US" sz="900" dirty="0">
                <a:solidFill>
                  <a:srgbClr val="2E3138"/>
                </a:solidFill>
                <a:latin typeface="Aptos" pitchFamily="34" charset="0"/>
                <a:ea typeface="Aptos" pitchFamily="34" charset="-122"/>
                <a:cs typeface="Aptos" pitchFamily="34" charset="-120"/>
              </a:rPr>
              <a:t>• recognition is based on trust, documentation, reflection and dialogue rather than rigid matching</a:t>
            </a:r>
            <a:endParaRPr lang="en-US" sz="900" dirty="0"/>
          </a:p>
          <a:p>
            <a:r>
              <a:rPr lang="en-US" sz="900" dirty="0">
                <a:solidFill>
                  <a:srgbClr val="2E3138"/>
                </a:solidFill>
                <a:latin typeface="Aptos" pitchFamily="34" charset="0"/>
                <a:ea typeface="Aptos" pitchFamily="34" charset="-122"/>
                <a:cs typeface="Aptos" pitchFamily="34" charset="-120"/>
              </a:rPr>
              <a:t>• the model encourages institutions to think beyond current mobility boxes</a:t>
            </a:r>
            <a:endParaRPr lang="en-US" sz="900" dirty="0"/>
          </a:p>
        </p:txBody>
      </p:sp>
      <p:sp>
        <p:nvSpPr>
          <p:cNvPr id="26" name="Shape 23"/>
          <p:cNvSpPr/>
          <p:nvPr/>
        </p:nvSpPr>
        <p:spPr>
          <a:xfrm>
            <a:off x="485781" y="6122641"/>
            <a:ext cx="90706" cy="1345469"/>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27" name="Shape 24"/>
          <p:cNvSpPr/>
          <p:nvPr/>
        </p:nvSpPr>
        <p:spPr>
          <a:xfrm>
            <a:off x="576487" y="6122641"/>
            <a:ext cx="2963056" cy="1345469"/>
          </a:xfrm>
          <a:prstGeom prst="roundRect">
            <a:avLst>
              <a:gd name="adj" fmla="val 6742"/>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28" name="Text 25"/>
          <p:cNvSpPr/>
          <p:nvPr/>
        </p:nvSpPr>
        <p:spPr>
          <a:xfrm>
            <a:off x="689870" y="6273817"/>
            <a:ext cx="2736291" cy="211647"/>
          </a:xfrm>
          <a:prstGeom prst="rect">
            <a:avLst/>
          </a:prstGeom>
          <a:noFill/>
          <a:ln/>
        </p:spPr>
        <p:txBody>
          <a:bodyPr wrap="square" lIns="0" tIns="0" rIns="0" bIns="0" rtlCol="0" anchor="ctr">
            <a:normAutofit/>
          </a:bodyPr>
          <a:lstStyle/>
          <a:p>
            <a:r>
              <a:rPr lang="en-US" sz="1116" b="1" dirty="0">
                <a:solidFill>
                  <a:srgbClr val="F0C4FF"/>
                </a:solidFill>
                <a:latin typeface="Aptos Display" pitchFamily="34" charset="0"/>
                <a:ea typeface="Aptos Display" pitchFamily="34" charset="-122"/>
                <a:cs typeface="Aptos Display" pitchFamily="34" charset="-120"/>
              </a:rPr>
              <a:t>Strengths</a:t>
            </a:r>
            <a:endParaRPr lang="en-US" sz="1116" dirty="0"/>
          </a:p>
        </p:txBody>
      </p:sp>
      <p:sp>
        <p:nvSpPr>
          <p:cNvPr id="29" name="Text 26"/>
          <p:cNvSpPr/>
          <p:nvPr/>
        </p:nvSpPr>
        <p:spPr>
          <a:xfrm>
            <a:off x="727663" y="6561052"/>
            <a:ext cx="2675821" cy="801234"/>
          </a:xfrm>
          <a:prstGeom prst="rect">
            <a:avLst/>
          </a:prstGeom>
          <a:noFill/>
          <a:ln/>
        </p:spPr>
        <p:txBody>
          <a:bodyPr wrap="square" lIns="0" tIns="0" rIns="0" bIns="0" rtlCol="0" anchor="t">
            <a:normAutofit/>
          </a:bodyPr>
          <a:lstStyle/>
          <a:p>
            <a:r>
              <a:rPr lang="en-US" sz="1000" dirty="0">
                <a:solidFill>
                  <a:srgbClr val="2E3138"/>
                </a:solidFill>
                <a:latin typeface="Aptos" pitchFamily="34" charset="0"/>
                <a:ea typeface="Aptos" pitchFamily="34" charset="-122"/>
                <a:cs typeface="Aptos" pitchFamily="34" charset="-120"/>
              </a:rPr>
              <a:t>• </a:t>
            </a:r>
            <a:r>
              <a:rPr lang="en-US" sz="900" dirty="0">
                <a:solidFill>
                  <a:srgbClr val="2E3138"/>
                </a:solidFill>
                <a:latin typeface="Aptos" pitchFamily="34" charset="0"/>
                <a:ea typeface="Aptos" pitchFamily="34" charset="-122"/>
                <a:cs typeface="Aptos" pitchFamily="34" charset="-120"/>
              </a:rPr>
              <a:t>broadens what counts as valuable learning</a:t>
            </a:r>
            <a:endParaRPr lang="en-US" sz="900" dirty="0"/>
          </a:p>
          <a:p>
            <a:r>
              <a:rPr lang="en-US" sz="900" dirty="0">
                <a:solidFill>
                  <a:srgbClr val="2E3138"/>
                </a:solidFill>
                <a:latin typeface="Aptos" pitchFamily="34" charset="0"/>
                <a:ea typeface="Aptos" pitchFamily="34" charset="-122"/>
                <a:cs typeface="Aptos" pitchFamily="34" charset="-120"/>
              </a:rPr>
              <a:t>• opens space for artistic, cultural and community-based learning</a:t>
            </a:r>
            <a:endParaRPr lang="en-US" sz="900" dirty="0"/>
          </a:p>
          <a:p>
            <a:r>
              <a:rPr lang="en-US" sz="900" dirty="0">
                <a:solidFill>
                  <a:srgbClr val="2E3138"/>
                </a:solidFill>
                <a:latin typeface="Aptos" pitchFamily="34" charset="0"/>
                <a:ea typeface="Aptos" pitchFamily="34" charset="-122"/>
                <a:cs typeface="Aptos" pitchFamily="34" charset="-120"/>
              </a:rPr>
              <a:t>• challenges overly rigid recognition structures</a:t>
            </a:r>
            <a:endParaRPr lang="en-US" sz="900" dirty="0"/>
          </a:p>
        </p:txBody>
      </p:sp>
      <p:sp>
        <p:nvSpPr>
          <p:cNvPr id="30" name="Shape 27"/>
          <p:cNvSpPr/>
          <p:nvPr/>
        </p:nvSpPr>
        <p:spPr>
          <a:xfrm>
            <a:off x="3766307" y="3189820"/>
            <a:ext cx="90706" cy="1700733"/>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31" name="Shape 28"/>
          <p:cNvSpPr/>
          <p:nvPr/>
        </p:nvSpPr>
        <p:spPr>
          <a:xfrm>
            <a:off x="3857013" y="3189820"/>
            <a:ext cx="2917703" cy="1700733"/>
          </a:xfrm>
          <a:prstGeom prst="roundRect">
            <a:avLst>
              <a:gd name="adj" fmla="val 5333"/>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32" name="Text 29"/>
          <p:cNvSpPr/>
          <p:nvPr/>
        </p:nvSpPr>
        <p:spPr>
          <a:xfrm>
            <a:off x="3970396" y="3340996"/>
            <a:ext cx="2690938" cy="211647"/>
          </a:xfrm>
          <a:prstGeom prst="rect">
            <a:avLst/>
          </a:prstGeom>
          <a:noFill/>
          <a:ln/>
        </p:spPr>
        <p:txBody>
          <a:bodyPr wrap="square" lIns="0" tIns="0" rIns="0" bIns="0" rtlCol="0" anchor="ctr">
            <a:normAutofit/>
          </a:bodyPr>
          <a:lstStyle/>
          <a:p>
            <a:r>
              <a:rPr lang="en-US" sz="1116" b="1" dirty="0">
                <a:solidFill>
                  <a:srgbClr val="F0C4FF"/>
                </a:solidFill>
                <a:latin typeface="Aptos Display" pitchFamily="34" charset="0"/>
                <a:ea typeface="Aptos Display" pitchFamily="34" charset="-122"/>
                <a:cs typeface="Aptos Display" pitchFamily="34" charset="-120"/>
              </a:rPr>
              <a:t>Best for</a:t>
            </a:r>
            <a:endParaRPr lang="en-US" sz="1116" dirty="0"/>
          </a:p>
        </p:txBody>
      </p:sp>
      <p:sp>
        <p:nvSpPr>
          <p:cNvPr id="33" name="Text 30"/>
          <p:cNvSpPr/>
          <p:nvPr/>
        </p:nvSpPr>
        <p:spPr>
          <a:xfrm>
            <a:off x="4008189" y="3628231"/>
            <a:ext cx="2630468" cy="1156499"/>
          </a:xfrm>
          <a:prstGeom prst="rect">
            <a:avLst/>
          </a:prstGeom>
          <a:noFill/>
          <a:ln/>
        </p:spPr>
        <p:txBody>
          <a:bodyPr wrap="square" lIns="0" tIns="0" rIns="0" bIns="0" rtlCol="0" anchor="t">
            <a:normAutofit fontScale="92500"/>
          </a:bodyPr>
          <a:lstStyle/>
          <a:p>
            <a:r>
              <a:rPr lang="en-US" sz="1000" dirty="0">
                <a:solidFill>
                  <a:srgbClr val="2E3138"/>
                </a:solidFill>
                <a:latin typeface="Aptos" pitchFamily="34" charset="0"/>
                <a:ea typeface="Aptos" pitchFamily="34" charset="-122"/>
                <a:cs typeface="Aptos" pitchFamily="34" charset="-120"/>
              </a:rPr>
              <a:t>• strategic conversations about the future of mobility</a:t>
            </a:r>
            <a:endParaRPr lang="en-US" sz="1000" dirty="0"/>
          </a:p>
          <a:p>
            <a:r>
              <a:rPr lang="en-US" sz="1000" dirty="0">
                <a:solidFill>
                  <a:srgbClr val="2E3138"/>
                </a:solidFill>
                <a:latin typeface="Aptos" pitchFamily="34" charset="0"/>
                <a:ea typeface="Aptos" pitchFamily="34" charset="-122"/>
                <a:cs typeface="Aptos" pitchFamily="34" charset="-120"/>
              </a:rPr>
              <a:t>• pilot projects with a high degree of partner trust</a:t>
            </a:r>
            <a:endParaRPr lang="en-US" sz="1000" dirty="0"/>
          </a:p>
          <a:p>
            <a:r>
              <a:rPr lang="en-US" sz="1000" dirty="0">
                <a:solidFill>
                  <a:srgbClr val="2E3138"/>
                </a:solidFill>
                <a:latin typeface="Aptos" pitchFamily="34" charset="0"/>
                <a:ea typeface="Aptos" pitchFamily="34" charset="-122"/>
                <a:cs typeface="Aptos" pitchFamily="34" charset="-120"/>
              </a:rPr>
              <a:t>• contexts that want to recognise learning beyond formal course structures</a:t>
            </a:r>
            <a:endParaRPr lang="en-US" sz="1000" dirty="0"/>
          </a:p>
          <a:p>
            <a:r>
              <a:rPr lang="en-US" sz="1000" dirty="0">
                <a:solidFill>
                  <a:srgbClr val="2E3138"/>
                </a:solidFill>
                <a:latin typeface="Aptos" pitchFamily="34" charset="0"/>
                <a:ea typeface="Aptos" pitchFamily="34" charset="-122"/>
                <a:cs typeface="Aptos" pitchFamily="34" charset="-120"/>
              </a:rPr>
              <a:t>• exchanges involving community music, folk music, school practice or local cultural participation</a:t>
            </a:r>
            <a:endParaRPr lang="en-US" sz="1000" dirty="0"/>
          </a:p>
        </p:txBody>
      </p:sp>
      <p:sp>
        <p:nvSpPr>
          <p:cNvPr id="34" name="Shape 31"/>
          <p:cNvSpPr/>
          <p:nvPr/>
        </p:nvSpPr>
        <p:spPr>
          <a:xfrm>
            <a:off x="3766307" y="5102200"/>
            <a:ext cx="90706" cy="1526881"/>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35" name="Shape 32"/>
          <p:cNvSpPr/>
          <p:nvPr/>
        </p:nvSpPr>
        <p:spPr>
          <a:xfrm>
            <a:off x="3857013" y="5102200"/>
            <a:ext cx="2917703" cy="1526881"/>
          </a:xfrm>
          <a:prstGeom prst="roundRect">
            <a:avLst>
              <a:gd name="adj" fmla="val 5941"/>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36" name="Text 33"/>
          <p:cNvSpPr/>
          <p:nvPr/>
        </p:nvSpPr>
        <p:spPr>
          <a:xfrm>
            <a:off x="3970396" y="5253377"/>
            <a:ext cx="2690938" cy="211647"/>
          </a:xfrm>
          <a:prstGeom prst="rect">
            <a:avLst/>
          </a:prstGeom>
          <a:noFill/>
          <a:ln/>
        </p:spPr>
        <p:txBody>
          <a:bodyPr wrap="square" lIns="0" tIns="0" rIns="0" bIns="0" rtlCol="0" anchor="ctr">
            <a:normAutofit/>
          </a:bodyPr>
          <a:lstStyle/>
          <a:p>
            <a:r>
              <a:rPr lang="en-US" sz="1116" b="1" dirty="0">
                <a:solidFill>
                  <a:srgbClr val="F0C4FF"/>
                </a:solidFill>
                <a:latin typeface="Aptos Display" pitchFamily="34" charset="0"/>
                <a:ea typeface="Aptos Display" pitchFamily="34" charset="-122"/>
                <a:cs typeface="Aptos Display" pitchFamily="34" charset="-120"/>
              </a:rPr>
              <a:t>Music teacher education focus</a:t>
            </a:r>
            <a:endParaRPr lang="en-US" sz="1116" dirty="0"/>
          </a:p>
        </p:txBody>
      </p:sp>
      <p:sp>
        <p:nvSpPr>
          <p:cNvPr id="37" name="Text 34"/>
          <p:cNvSpPr/>
          <p:nvPr/>
        </p:nvSpPr>
        <p:spPr>
          <a:xfrm>
            <a:off x="4008189" y="5540612"/>
            <a:ext cx="2630468" cy="982646"/>
          </a:xfrm>
          <a:prstGeom prst="rect">
            <a:avLst/>
          </a:prstGeom>
          <a:noFill/>
          <a:ln/>
        </p:spPr>
        <p:txBody>
          <a:bodyPr wrap="square" lIns="0" tIns="0" rIns="0" bIns="0" rtlCol="0" anchor="t">
            <a:normAutofit fontScale="92500"/>
          </a:bodyPr>
          <a:lstStyle/>
          <a:p>
            <a:r>
              <a:rPr lang="en-US" sz="900" dirty="0">
                <a:solidFill>
                  <a:srgbClr val="2E3138"/>
                </a:solidFill>
                <a:latin typeface="Aptos" pitchFamily="34" charset="0"/>
                <a:ea typeface="Aptos" pitchFamily="34" charset="-122"/>
                <a:cs typeface="Aptos" pitchFamily="34" charset="-120"/>
              </a:rPr>
              <a:t>The key question is what valuable musical, pedagogical, artistic and community-based learning in MTE is currently invisible because existing frameworks cannot easily recognise it. This may include ensembles, teaching observations, rehearsals, local cultural practices and reflective documentation.</a:t>
            </a:r>
            <a:endParaRPr lang="en-US" sz="900" dirty="0"/>
          </a:p>
          <a:p>
            <a:r>
              <a:rPr lang="nb-NO" sz="1000" i="1" dirty="0">
                <a:solidFill>
                  <a:srgbClr val="239682"/>
                </a:solidFill>
              </a:rPr>
              <a:t>(</a:t>
            </a:r>
            <a:r>
              <a:rPr lang="nb-NO" sz="1000" i="1" dirty="0" err="1">
                <a:solidFill>
                  <a:srgbClr val="239682"/>
                </a:solidFill>
              </a:rPr>
              <a:t>see</a:t>
            </a:r>
            <a:r>
              <a:rPr lang="nb-NO" sz="1000" i="1" dirty="0">
                <a:solidFill>
                  <a:srgbClr val="239682"/>
                </a:solidFill>
              </a:rPr>
              <a:t> DP 4.3)</a:t>
            </a:r>
            <a:endParaRPr lang="en-US" sz="900" dirty="0"/>
          </a:p>
        </p:txBody>
      </p:sp>
      <p:sp>
        <p:nvSpPr>
          <p:cNvPr id="38" name="Shape 35"/>
          <p:cNvSpPr/>
          <p:nvPr/>
        </p:nvSpPr>
        <p:spPr>
          <a:xfrm>
            <a:off x="3766307" y="6840728"/>
            <a:ext cx="90706" cy="1451293"/>
          </a:xfrm>
          <a:prstGeom prst="rect">
            <a:avLst/>
          </a:prstGeom>
          <a:solidFill>
            <a:srgbClr val="EAB6FF"/>
          </a:solidFill>
          <a:ln w="12700">
            <a:solidFill>
              <a:srgbClr val="EAB6FF"/>
            </a:solidFill>
            <a:prstDash val="solid"/>
          </a:ln>
          <a:effectLst>
            <a:outerShdw blurRad="12700" dist="50800" dir="2700000" algn="bl" rotWithShape="0">
              <a:srgbClr val="AAAAAA">
                <a:alpha val="35000"/>
              </a:srgbClr>
            </a:outerShdw>
          </a:effectLst>
        </p:spPr>
        <p:txBody>
          <a:bodyPr/>
          <a:lstStyle/>
          <a:p>
            <a:endParaRPr lang="nb-NO" sz="1488"/>
          </a:p>
        </p:txBody>
      </p:sp>
      <p:sp>
        <p:nvSpPr>
          <p:cNvPr id="39" name="Shape 36"/>
          <p:cNvSpPr/>
          <p:nvPr/>
        </p:nvSpPr>
        <p:spPr>
          <a:xfrm>
            <a:off x="3857013" y="6840728"/>
            <a:ext cx="2917703" cy="1451293"/>
          </a:xfrm>
          <a:prstGeom prst="roundRect">
            <a:avLst>
              <a:gd name="adj" fmla="val 6250"/>
            </a:avLst>
          </a:prstGeom>
          <a:solidFill>
            <a:srgbClr val="FFFFFF"/>
          </a:solidFill>
          <a:ln w="10160">
            <a:solidFill>
              <a:srgbClr val="DEE0EA"/>
            </a:solidFill>
            <a:prstDash val="solid"/>
          </a:ln>
          <a:effectLst>
            <a:outerShdw blurRad="25400" dist="50800" dir="2700000" algn="bl" rotWithShape="0">
              <a:srgbClr val="9A9AA2">
                <a:alpha val="25000"/>
              </a:srgbClr>
            </a:outerShdw>
          </a:effectLst>
        </p:spPr>
        <p:txBody>
          <a:bodyPr/>
          <a:lstStyle/>
          <a:p>
            <a:endParaRPr lang="nb-NO" sz="1488"/>
          </a:p>
        </p:txBody>
      </p:sp>
      <p:sp>
        <p:nvSpPr>
          <p:cNvPr id="40" name="Text 37"/>
          <p:cNvSpPr/>
          <p:nvPr/>
        </p:nvSpPr>
        <p:spPr>
          <a:xfrm>
            <a:off x="3970396" y="6991904"/>
            <a:ext cx="2690938" cy="211647"/>
          </a:xfrm>
          <a:prstGeom prst="rect">
            <a:avLst/>
          </a:prstGeom>
          <a:noFill/>
          <a:ln/>
        </p:spPr>
        <p:txBody>
          <a:bodyPr wrap="square" lIns="0" tIns="0" rIns="0" bIns="0" rtlCol="0" anchor="ctr">
            <a:normAutofit/>
          </a:bodyPr>
          <a:lstStyle/>
          <a:p>
            <a:r>
              <a:rPr lang="en-US" sz="1116" b="1" dirty="0">
                <a:solidFill>
                  <a:srgbClr val="F0C4FF"/>
                </a:solidFill>
                <a:latin typeface="Aptos Display" pitchFamily="34" charset="0"/>
                <a:ea typeface="Aptos Display" pitchFamily="34" charset="-122"/>
                <a:cs typeface="Aptos Display" pitchFamily="34" charset="-120"/>
              </a:rPr>
              <a:t>Watchpoints</a:t>
            </a:r>
            <a:endParaRPr lang="en-US" sz="1116" dirty="0"/>
          </a:p>
        </p:txBody>
      </p:sp>
      <p:sp>
        <p:nvSpPr>
          <p:cNvPr id="41" name="Text 38"/>
          <p:cNvSpPr/>
          <p:nvPr/>
        </p:nvSpPr>
        <p:spPr>
          <a:xfrm>
            <a:off x="4008189" y="7279139"/>
            <a:ext cx="2630468" cy="907058"/>
          </a:xfrm>
          <a:prstGeom prst="rect">
            <a:avLst/>
          </a:prstGeom>
          <a:noFill/>
          <a:ln/>
        </p:spPr>
        <p:txBody>
          <a:bodyPr wrap="square" lIns="0" tIns="0" rIns="0" bIns="0" rtlCol="0" anchor="t">
            <a:normAutofit/>
          </a:bodyPr>
          <a:lstStyle/>
          <a:p>
            <a:r>
              <a:rPr lang="en-US" sz="900" dirty="0">
                <a:solidFill>
                  <a:srgbClr val="2E3138"/>
                </a:solidFill>
                <a:latin typeface="Aptos" pitchFamily="34" charset="0"/>
                <a:ea typeface="Aptos" pitchFamily="34" charset="-122"/>
                <a:cs typeface="Aptos" pitchFamily="34" charset="-120"/>
              </a:rPr>
              <a:t>• difficult to implement in current systems</a:t>
            </a:r>
            <a:endParaRPr lang="en-US" sz="900" dirty="0"/>
          </a:p>
          <a:p>
            <a:r>
              <a:rPr lang="en-US" sz="900" dirty="0">
                <a:solidFill>
                  <a:srgbClr val="2E3138"/>
                </a:solidFill>
                <a:latin typeface="Aptos" pitchFamily="34" charset="0"/>
                <a:ea typeface="Aptos" pitchFamily="34" charset="-122"/>
                <a:cs typeface="Aptos" pitchFamily="34" charset="-120"/>
              </a:rPr>
              <a:t>• requires new trust-based recognition practices</a:t>
            </a:r>
            <a:endParaRPr lang="en-US" sz="900" dirty="0"/>
          </a:p>
          <a:p>
            <a:r>
              <a:rPr lang="en-US" sz="900" dirty="0">
                <a:solidFill>
                  <a:srgbClr val="2E3138"/>
                </a:solidFill>
                <a:latin typeface="Aptos" pitchFamily="34" charset="0"/>
                <a:ea typeface="Aptos" pitchFamily="34" charset="-122"/>
                <a:cs typeface="Aptos" pitchFamily="34" charset="-120"/>
              </a:rPr>
              <a:t>• may be hard to explain within existing ECTS frameworks</a:t>
            </a:r>
            <a:endParaRPr lang="en-US" sz="900" dirty="0"/>
          </a:p>
          <a:p>
            <a:r>
              <a:rPr lang="en-US" sz="900" dirty="0">
                <a:solidFill>
                  <a:srgbClr val="2E3138"/>
                </a:solidFill>
                <a:latin typeface="Aptos" pitchFamily="34" charset="0"/>
                <a:ea typeface="Aptos" pitchFamily="34" charset="-122"/>
                <a:cs typeface="Aptos" pitchFamily="34" charset="-120"/>
              </a:rPr>
              <a:t>• transparent limits are needed so flexibility does not become insecurity</a:t>
            </a:r>
            <a:endParaRPr lang="en-US" sz="900" dirty="0"/>
          </a:p>
        </p:txBody>
      </p:sp>
      <p:sp>
        <p:nvSpPr>
          <p:cNvPr id="42" name="Shape 39"/>
          <p:cNvSpPr/>
          <p:nvPr/>
        </p:nvSpPr>
        <p:spPr>
          <a:xfrm>
            <a:off x="5913011" y="9236872"/>
            <a:ext cx="173853" cy="173853"/>
          </a:xfrm>
          <a:prstGeom prst="rect">
            <a:avLst/>
          </a:prstGeom>
          <a:solidFill>
            <a:srgbClr val="22A68F"/>
          </a:solidFill>
          <a:ln w="12700">
            <a:solidFill>
              <a:srgbClr val="22A68F"/>
            </a:solidFill>
            <a:prstDash val="solid"/>
          </a:ln>
          <a:effectLst>
            <a:outerShdw blurRad="12700" dist="50800" dir="2700000" algn="bl" rotWithShape="0">
              <a:srgbClr val="999999">
                <a:alpha val="28000"/>
              </a:srgbClr>
            </a:outerShdw>
          </a:effectLst>
        </p:spPr>
        <p:txBody>
          <a:bodyPr/>
          <a:lstStyle/>
          <a:p>
            <a:endParaRPr lang="nb-NO" sz="1488"/>
          </a:p>
        </p:txBody>
      </p:sp>
      <p:sp>
        <p:nvSpPr>
          <p:cNvPr id="43" name="Shape 40"/>
          <p:cNvSpPr/>
          <p:nvPr/>
        </p:nvSpPr>
        <p:spPr>
          <a:xfrm>
            <a:off x="6109540" y="9236872"/>
            <a:ext cx="173853" cy="173853"/>
          </a:xfrm>
          <a:prstGeom prst="rect">
            <a:avLst/>
          </a:prstGeom>
          <a:solidFill>
            <a:srgbClr val="FF6F4B"/>
          </a:solidFill>
          <a:ln w="12700">
            <a:solidFill>
              <a:srgbClr val="FF6F4B"/>
            </a:solidFill>
            <a:prstDash val="solid"/>
          </a:ln>
          <a:effectLst>
            <a:outerShdw blurRad="12700" dist="50800" dir="2700000" algn="bl" rotWithShape="0">
              <a:srgbClr val="999999">
                <a:alpha val="28000"/>
              </a:srgbClr>
            </a:outerShdw>
          </a:effectLst>
        </p:spPr>
        <p:txBody>
          <a:bodyPr/>
          <a:lstStyle/>
          <a:p>
            <a:endParaRPr lang="nb-NO" sz="1488"/>
          </a:p>
        </p:txBody>
      </p:sp>
      <p:sp>
        <p:nvSpPr>
          <p:cNvPr id="44" name="Shape 41"/>
          <p:cNvSpPr/>
          <p:nvPr/>
        </p:nvSpPr>
        <p:spPr>
          <a:xfrm>
            <a:off x="6306069" y="9236872"/>
            <a:ext cx="173853" cy="173853"/>
          </a:xfrm>
          <a:prstGeom prst="rect">
            <a:avLst/>
          </a:prstGeom>
          <a:solidFill>
            <a:srgbClr val="FFCF4E"/>
          </a:solidFill>
          <a:ln w="12700">
            <a:solidFill>
              <a:srgbClr val="FFCF4E"/>
            </a:solidFill>
            <a:prstDash val="solid"/>
          </a:ln>
          <a:effectLst>
            <a:outerShdw blurRad="12700" dist="50800" dir="2700000" algn="bl" rotWithShape="0">
              <a:srgbClr val="999999">
                <a:alpha val="28000"/>
              </a:srgbClr>
            </a:outerShdw>
          </a:effectLst>
        </p:spPr>
        <p:txBody>
          <a:bodyPr/>
          <a:lstStyle/>
          <a:p>
            <a:endParaRPr lang="nb-NO" sz="1488"/>
          </a:p>
        </p:txBody>
      </p:sp>
      <p:sp>
        <p:nvSpPr>
          <p:cNvPr id="45" name="Shape 42"/>
          <p:cNvSpPr/>
          <p:nvPr/>
        </p:nvSpPr>
        <p:spPr>
          <a:xfrm>
            <a:off x="6502598" y="9236872"/>
            <a:ext cx="173853" cy="173853"/>
          </a:xfrm>
          <a:prstGeom prst="rect">
            <a:avLst/>
          </a:prstGeom>
          <a:solidFill>
            <a:srgbClr val="6BB7F0"/>
          </a:solidFill>
          <a:ln w="12700">
            <a:solidFill>
              <a:srgbClr val="6BB7F0"/>
            </a:solidFill>
            <a:prstDash val="solid"/>
          </a:ln>
          <a:effectLst>
            <a:outerShdw blurRad="12700" dist="50800" dir="2700000" algn="bl" rotWithShape="0">
              <a:srgbClr val="999999">
                <a:alpha val="28000"/>
              </a:srgbClr>
            </a:outerShdw>
          </a:effectLst>
        </p:spPr>
        <p:txBody>
          <a:bodyPr/>
          <a:lstStyle/>
          <a:p>
            <a:endParaRPr lang="nb-NO" sz="1488"/>
          </a:p>
        </p:txBody>
      </p:sp>
      <p:sp>
        <p:nvSpPr>
          <p:cNvPr id="46" name="Shape 43"/>
          <p:cNvSpPr/>
          <p:nvPr/>
        </p:nvSpPr>
        <p:spPr>
          <a:xfrm>
            <a:off x="6699128" y="9236872"/>
            <a:ext cx="173853" cy="173853"/>
          </a:xfrm>
          <a:prstGeom prst="rect">
            <a:avLst/>
          </a:prstGeom>
          <a:solidFill>
            <a:srgbClr val="EAB6FF"/>
          </a:solidFill>
          <a:ln w="12700">
            <a:solidFill>
              <a:srgbClr val="EAB6FF"/>
            </a:solidFill>
            <a:prstDash val="solid"/>
          </a:ln>
          <a:effectLst>
            <a:outerShdw blurRad="12700" dist="50800" dir="2700000" algn="bl" rotWithShape="0">
              <a:srgbClr val="999999">
                <a:alpha val="28000"/>
              </a:srgbClr>
            </a:outerShdw>
          </a:effectLst>
        </p:spPr>
        <p:txBody>
          <a:bodyPr/>
          <a:lstStyle/>
          <a:p>
            <a:endParaRPr lang="nb-NO" sz="1488"/>
          </a:p>
        </p:txBody>
      </p:sp>
      <p:sp>
        <p:nvSpPr>
          <p:cNvPr id="47" name="Text 44"/>
          <p:cNvSpPr/>
          <p:nvPr/>
        </p:nvSpPr>
        <p:spPr>
          <a:xfrm>
            <a:off x="327047" y="10476518"/>
            <a:ext cx="3174702" cy="105823"/>
          </a:xfrm>
          <a:prstGeom prst="rect">
            <a:avLst/>
          </a:prstGeom>
          <a:noFill/>
          <a:ln/>
        </p:spPr>
        <p:txBody>
          <a:bodyPr wrap="square" lIns="0" tIns="0" rIns="0" bIns="0" rtlCol="0" anchor="ctr"/>
          <a:lstStyle/>
          <a:p>
            <a:r>
              <a:rPr lang="en-US" sz="603" dirty="0">
                <a:solidFill>
                  <a:srgbClr val="858B99"/>
                </a:solidFill>
              </a:rPr>
              <a:t>TEAM • WP4 Mobility in Music Teacher Education</a:t>
            </a:r>
            <a:endParaRPr lang="en-US" sz="603" dirty="0"/>
          </a:p>
        </p:txBody>
      </p:sp>
      <p:sp>
        <p:nvSpPr>
          <p:cNvPr id="50" name="TextBox 14">
            <a:extLst>
              <a:ext uri="{FF2B5EF4-FFF2-40B4-BE49-F238E27FC236}">
                <a16:creationId xmlns:a16="http://schemas.microsoft.com/office/drawing/2014/main" id="{9F7A6A86-476D-0CA0-7563-3E2926172A3F}"/>
              </a:ext>
            </a:extLst>
          </p:cNvPr>
          <p:cNvSpPr txBox="1"/>
          <p:nvPr/>
        </p:nvSpPr>
        <p:spPr>
          <a:xfrm>
            <a:off x="6720840" y="10451592"/>
            <a:ext cx="365760" cy="167738"/>
          </a:xfrm>
          <a:prstGeom prst="rect">
            <a:avLst/>
          </a:prstGeom>
          <a:noFill/>
        </p:spPr>
        <p:txBody>
          <a:bodyPr wrap="square" lIns="18288" tIns="18288" rIns="18288" bIns="18288" anchor="t">
            <a:spAutoFit/>
          </a:bodyPr>
          <a:lstStyle/>
          <a:p>
            <a:pPr algn="r"/>
            <a:r>
              <a:rPr lang="nb-NO" sz="850" b="0" i="0" dirty="0">
                <a:solidFill>
                  <a:srgbClr val="868B98"/>
                </a:solidFill>
                <a:latin typeface="Inter"/>
              </a:rPr>
              <a:t>16</a:t>
            </a:r>
            <a:endParaRPr sz="850" b="0" i="0" dirty="0">
              <a:solidFill>
                <a:srgbClr val="868B98"/>
              </a:solidFill>
              <a:latin typeface="Inter"/>
            </a:endParaRPr>
          </a:p>
        </p:txBody>
      </p:sp>
      <p:pic>
        <p:nvPicPr>
          <p:cNvPr id="51" name="Bilde 50">
            <a:extLst>
              <a:ext uri="{FF2B5EF4-FFF2-40B4-BE49-F238E27FC236}">
                <a16:creationId xmlns:a16="http://schemas.microsoft.com/office/drawing/2014/main" id="{B9A7882C-4420-5B04-9906-2564D5B4B463}"/>
              </a:ext>
            </a:extLst>
          </p:cNvPr>
          <p:cNvPicPr>
            <a:picLocks noChangeAspect="1"/>
          </p:cNvPicPr>
          <p:nvPr/>
        </p:nvPicPr>
        <p:blipFill>
          <a:blip r:embed="rId4"/>
          <a:stretch>
            <a:fillRect/>
          </a:stretch>
        </p:blipFill>
        <p:spPr>
          <a:xfrm>
            <a:off x="3355848" y="9589433"/>
            <a:ext cx="937588" cy="7733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54355" y="441200"/>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5: Future / open model</a:t>
            </a:r>
          </a:p>
        </p:txBody>
      </p:sp>
      <p:sp>
        <p:nvSpPr>
          <p:cNvPr id="12" name="TextBox 11"/>
          <p:cNvSpPr txBox="1"/>
          <p:nvPr/>
        </p:nvSpPr>
        <p:spPr>
          <a:xfrm>
            <a:off x="554355" y="843536"/>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B — before, during, after, example and what to clarify.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67738"/>
          </a:xfrm>
          <a:prstGeom prst="rect">
            <a:avLst/>
          </a:prstGeom>
          <a:noFill/>
        </p:spPr>
        <p:txBody>
          <a:bodyPr wrap="square" lIns="18288" tIns="18288" rIns="18288" bIns="18288" anchor="t">
            <a:spAutoFit/>
          </a:bodyPr>
          <a:lstStyle/>
          <a:p>
            <a:pPr algn="r"/>
            <a:r>
              <a:rPr sz="850" b="0" i="0" dirty="0">
                <a:solidFill>
                  <a:srgbClr val="868B98"/>
                </a:solidFill>
                <a:latin typeface="Inter"/>
              </a:rPr>
              <a:t>1</a:t>
            </a:r>
            <a:r>
              <a:rPr lang="nb-NO" sz="850" b="0" i="0" dirty="0">
                <a:solidFill>
                  <a:srgbClr val="868B98"/>
                </a:solidFill>
                <a:latin typeface="Inter"/>
              </a:rPr>
              <a:t>7</a:t>
            </a:r>
            <a:endParaRPr sz="850" b="0" i="0" dirty="0">
              <a:solidFill>
                <a:srgbClr val="868B98"/>
              </a:solidFill>
              <a:latin typeface="Inter"/>
            </a:endParaRPr>
          </a:p>
        </p:txBody>
      </p:sp>
      <p:sp>
        <p:nvSpPr>
          <p:cNvPr id="16" name="Oval 15"/>
          <p:cNvSpPr/>
          <p:nvPr/>
        </p:nvSpPr>
        <p:spPr>
          <a:xfrm>
            <a:off x="6355080" y="1225296"/>
            <a:ext cx="384048" cy="384048"/>
          </a:xfrm>
          <a:prstGeom prst="ellipse">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B</a:t>
            </a:r>
          </a:p>
        </p:txBody>
      </p:sp>
      <p:sp>
        <p:nvSpPr>
          <p:cNvPr id="20" name="Rounded Rectangle 19"/>
          <p:cNvSpPr/>
          <p:nvPr/>
        </p:nvSpPr>
        <p:spPr>
          <a:xfrm>
            <a:off x="502920" y="1234440"/>
            <a:ext cx="6537960" cy="1691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69164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Possible future pathway</a:t>
            </a:r>
          </a:p>
        </p:txBody>
      </p:sp>
      <p:sp>
        <p:nvSpPr>
          <p:cNvPr id="23" name="TextBox 22"/>
          <p:cNvSpPr txBox="1"/>
          <p:nvPr/>
        </p:nvSpPr>
        <p:spPr>
          <a:xfrm>
            <a:off x="731520" y="1627632"/>
            <a:ext cx="6126480" cy="1005840"/>
          </a:xfrm>
          <a:prstGeom prst="rect">
            <a:avLst/>
          </a:prstGeom>
          <a:noFill/>
        </p:spPr>
        <p:txBody>
          <a:bodyPr wrap="square" lIns="18288" tIns="18288" rIns="18288" bIns="18288">
            <a:spAutoFit/>
          </a:bodyPr>
          <a:lstStyle/>
          <a:p>
            <a:pPr algn="l">
              <a:lnSpc>
                <a:spcPct val="105000"/>
              </a:lnSpc>
            </a:pPr>
            <a:r>
              <a:rPr sz="1140">
                <a:solidFill>
                  <a:srgbClr val="292A30"/>
                </a:solidFill>
                <a:latin typeface="Inter"/>
              </a:rPr>
              <a:t>Host classes and workshops</a:t>
            </a:r>
          </a:p>
          <a:p>
            <a:pPr algn="l">
              <a:lnSpc>
                <a:spcPct val="105000"/>
              </a:lnSpc>
            </a:pPr>
            <a:r>
              <a:rPr sz="1140">
                <a:solidFill>
                  <a:srgbClr val="292A30"/>
                </a:solidFill>
                <a:latin typeface="Inter"/>
              </a:rPr>
              <a:t>Local ensemble participation</a:t>
            </a:r>
          </a:p>
          <a:p>
            <a:pPr algn="l">
              <a:lnSpc>
                <a:spcPct val="105000"/>
              </a:lnSpc>
            </a:pPr>
            <a:r>
              <a:rPr sz="1140">
                <a:solidFill>
                  <a:srgbClr val="292A30"/>
                </a:solidFill>
                <a:latin typeface="Inter"/>
              </a:rPr>
              <a:t>School observations</a:t>
            </a:r>
          </a:p>
          <a:p>
            <a:pPr algn="l">
              <a:lnSpc>
                <a:spcPct val="105000"/>
              </a:lnSpc>
            </a:pPr>
            <a:r>
              <a:rPr sz="1140">
                <a:solidFill>
                  <a:srgbClr val="292A30"/>
                </a:solidFill>
                <a:latin typeface="Inter"/>
              </a:rPr>
              <a:t>Community music work</a:t>
            </a:r>
          </a:p>
          <a:p>
            <a:pPr algn="l">
              <a:lnSpc>
                <a:spcPct val="105000"/>
              </a:lnSpc>
            </a:pPr>
            <a:r>
              <a:rPr sz="1140">
                <a:solidFill>
                  <a:srgbClr val="292A30"/>
                </a:solidFill>
                <a:latin typeface="Inter"/>
              </a:rPr>
              <a:t>Reflective portfolio for recognition</a:t>
            </a:r>
          </a:p>
        </p:txBody>
      </p:sp>
      <p:sp>
        <p:nvSpPr>
          <p:cNvPr id="24" name="Rounded Rectangle 23"/>
          <p:cNvSpPr/>
          <p:nvPr/>
        </p:nvSpPr>
        <p:spPr>
          <a:xfrm>
            <a:off x="502920"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3154680"/>
            <a:ext cx="91440" cy="283464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3273552"/>
            <a:ext cx="1700784"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Before</a:t>
            </a:r>
          </a:p>
        </p:txBody>
      </p:sp>
      <p:sp>
        <p:nvSpPr>
          <p:cNvPr id="27" name="TextBox 26"/>
          <p:cNvSpPr txBox="1"/>
          <p:nvPr/>
        </p:nvSpPr>
        <p:spPr>
          <a:xfrm>
            <a:off x="713232"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agree broad goals, values and documentation methods</a:t>
            </a:r>
          </a:p>
          <a:p>
            <a:pPr algn="l">
              <a:lnSpc>
                <a:spcPct val="105000"/>
              </a:lnSpc>
            </a:pPr>
            <a:r>
              <a:rPr sz="1030">
                <a:solidFill>
                  <a:srgbClr val="292A30"/>
                </a:solidFill>
                <a:latin typeface="Inter"/>
              </a:rPr>
              <a:t>clarify how trust-based recognition might work</a:t>
            </a:r>
          </a:p>
          <a:p>
            <a:pPr algn="l">
              <a:lnSpc>
                <a:spcPct val="105000"/>
              </a:lnSpc>
            </a:pPr>
            <a:r>
              <a:rPr sz="1030">
                <a:solidFill>
                  <a:srgbClr val="292A30"/>
                </a:solidFill>
                <a:latin typeface="Inter"/>
              </a:rPr>
              <a:t>prepare students for an exploratory pathway</a:t>
            </a:r>
          </a:p>
        </p:txBody>
      </p:sp>
      <p:sp>
        <p:nvSpPr>
          <p:cNvPr id="28" name="Rounded Rectangle 27"/>
          <p:cNvSpPr/>
          <p:nvPr/>
        </p:nvSpPr>
        <p:spPr>
          <a:xfrm>
            <a:off x="2761488"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2761488" y="3154680"/>
            <a:ext cx="91440" cy="283464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2926080" y="3273552"/>
            <a:ext cx="1700784"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During</a:t>
            </a:r>
          </a:p>
        </p:txBody>
      </p:sp>
      <p:sp>
        <p:nvSpPr>
          <p:cNvPr id="31" name="TextBox 30"/>
          <p:cNvSpPr txBox="1"/>
          <p:nvPr/>
        </p:nvSpPr>
        <p:spPr>
          <a:xfrm>
            <a:off x="2971800"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document learning across multiple sites and settings</a:t>
            </a:r>
          </a:p>
          <a:p>
            <a:pPr algn="l">
              <a:lnSpc>
                <a:spcPct val="105000"/>
              </a:lnSpc>
            </a:pPr>
            <a:r>
              <a:rPr sz="1030">
                <a:solidFill>
                  <a:srgbClr val="292A30"/>
                </a:solidFill>
                <a:latin typeface="Inter"/>
              </a:rPr>
              <a:t>support reflection and mentoring throughout the exchange</a:t>
            </a:r>
          </a:p>
          <a:p>
            <a:pPr algn="l">
              <a:lnSpc>
                <a:spcPct val="105000"/>
              </a:lnSpc>
            </a:pPr>
            <a:r>
              <a:rPr sz="1030">
                <a:solidFill>
                  <a:srgbClr val="292A30"/>
                </a:solidFill>
                <a:latin typeface="Inter"/>
              </a:rPr>
              <a:t>review emerging opportunities as they unfold</a:t>
            </a:r>
          </a:p>
        </p:txBody>
      </p:sp>
      <p:sp>
        <p:nvSpPr>
          <p:cNvPr id="32" name="Rounded Rectangle 31"/>
          <p:cNvSpPr/>
          <p:nvPr/>
        </p:nvSpPr>
        <p:spPr>
          <a:xfrm>
            <a:off x="5010912"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5010912" y="3154680"/>
            <a:ext cx="91440" cy="283464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5175504" y="3273552"/>
            <a:ext cx="1700784"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After</a:t>
            </a:r>
          </a:p>
        </p:txBody>
      </p:sp>
      <p:sp>
        <p:nvSpPr>
          <p:cNvPr id="35" name="TextBox 34"/>
          <p:cNvSpPr txBox="1"/>
          <p:nvPr/>
        </p:nvSpPr>
        <p:spPr>
          <a:xfrm>
            <a:off x="5221224"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use portfolios, reflections and evidence for recognition</a:t>
            </a:r>
            <a:r>
              <a:rPr sz="850" i="1">
                <a:solidFill>
                  <a:srgbClr val="239682"/>
                </a:solidFill>
              </a:rPr>
              <a:t> (see DP 3.4)</a:t>
            </a:r>
          </a:p>
          <a:p>
            <a:pPr algn="l">
              <a:lnSpc>
                <a:spcPct val="105000"/>
              </a:lnSpc>
            </a:pPr>
            <a:r>
              <a:rPr sz="1030">
                <a:solidFill>
                  <a:srgbClr val="292A30"/>
                </a:solidFill>
                <a:latin typeface="Inter"/>
              </a:rPr>
              <a:t>discuss what the model reveals about current limits</a:t>
            </a:r>
          </a:p>
          <a:p>
            <a:pPr algn="l">
              <a:lnSpc>
                <a:spcPct val="105000"/>
              </a:lnSpc>
            </a:pPr>
            <a:r>
              <a:rPr sz="1030">
                <a:solidFill>
                  <a:srgbClr val="292A30"/>
                </a:solidFill>
                <a:latin typeface="Inter"/>
              </a:rPr>
              <a:t>translate insights into future pilot or policy work</a:t>
            </a:r>
          </a:p>
        </p:txBody>
      </p:sp>
      <p:sp>
        <p:nvSpPr>
          <p:cNvPr id="36" name="Rounded Rectangle 35"/>
          <p:cNvSpPr/>
          <p:nvPr/>
        </p:nvSpPr>
        <p:spPr>
          <a:xfrm>
            <a:off x="502920" y="6263640"/>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6263640"/>
            <a:ext cx="91440" cy="114300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6382512"/>
            <a:ext cx="620877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What to clarify before students commit</a:t>
            </a:r>
          </a:p>
        </p:txBody>
      </p:sp>
      <p:sp>
        <p:nvSpPr>
          <p:cNvPr id="39" name="TextBox 38"/>
          <p:cNvSpPr txBox="1"/>
          <p:nvPr/>
        </p:nvSpPr>
        <p:spPr>
          <a:xfrm>
            <a:off x="731520" y="6647688"/>
            <a:ext cx="6126480" cy="548640"/>
          </a:xfrm>
          <a:prstGeom prst="rect">
            <a:avLst/>
          </a:prstGeom>
          <a:noFill/>
        </p:spPr>
        <p:txBody>
          <a:bodyPr wrap="square" lIns="18288" tIns="18288" rIns="18288" bIns="18288">
            <a:spAutoFit/>
          </a:bodyPr>
          <a:lstStyle/>
          <a:p>
            <a:pPr algn="l">
              <a:lnSpc>
                <a:spcPct val="105000"/>
              </a:lnSpc>
            </a:pPr>
            <a:r>
              <a:rPr sz="1040">
                <a:solidFill>
                  <a:srgbClr val="292A30"/>
                </a:solidFill>
                <a:latin typeface="Inter"/>
              </a:rPr>
              <a:t>What counts as learning beyond formal courses?</a:t>
            </a:r>
            <a:r>
              <a:rPr sz="850" i="1">
                <a:solidFill>
                  <a:srgbClr val="239682"/>
                </a:solidFill>
              </a:rPr>
              <a:t> (see DP 4.3)</a:t>
            </a:r>
          </a:p>
          <a:p>
            <a:pPr algn="l">
              <a:lnSpc>
                <a:spcPct val="105000"/>
              </a:lnSpc>
            </a:pPr>
            <a:r>
              <a:rPr sz="1040">
                <a:solidFill>
                  <a:srgbClr val="292A30"/>
                </a:solidFill>
                <a:latin typeface="Inter"/>
              </a:rPr>
              <a:t>How can evidence be documented without over-bureaucratising it?</a:t>
            </a:r>
          </a:p>
          <a:p>
            <a:pPr algn="l">
              <a:lnSpc>
                <a:spcPct val="105000"/>
              </a:lnSpc>
            </a:pPr>
            <a:r>
              <a:rPr sz="1040">
                <a:solidFill>
                  <a:srgbClr val="292A30"/>
                </a:solidFill>
                <a:latin typeface="Inter"/>
              </a:rPr>
              <a:t>How flexible can recognition become?</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2D96691D-1F3C-F36B-C7AD-86C88038FFE5}"/>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25768" y="484064"/>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Practical format cards: models 1–2</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67738"/>
          </a:xfrm>
          <a:prstGeom prst="rect">
            <a:avLst/>
          </a:prstGeom>
          <a:noFill/>
        </p:spPr>
        <p:txBody>
          <a:bodyPr wrap="square" lIns="18288" tIns="18288" rIns="18288" bIns="18288" anchor="t">
            <a:spAutoFit/>
          </a:bodyPr>
          <a:lstStyle/>
          <a:p>
            <a:pPr algn="r"/>
            <a:r>
              <a:rPr sz="850" b="0" i="0" dirty="0">
                <a:solidFill>
                  <a:srgbClr val="868B98"/>
                </a:solidFill>
                <a:latin typeface="Inter"/>
              </a:rPr>
              <a:t>1</a:t>
            </a:r>
            <a:r>
              <a:rPr lang="nb-NO" sz="850" b="0" i="0" dirty="0">
                <a:solidFill>
                  <a:srgbClr val="868B98"/>
                </a:solidFill>
                <a:latin typeface="Inter"/>
              </a:rPr>
              <a:t>8</a:t>
            </a:r>
            <a:endParaRPr sz="850" b="0" i="0" dirty="0">
              <a:solidFill>
                <a:srgbClr val="868B98"/>
              </a:solidFill>
              <a:latin typeface="Inter"/>
            </a:endParaRPr>
          </a:p>
        </p:txBody>
      </p:sp>
      <p:sp>
        <p:nvSpPr>
          <p:cNvPr id="16" name="Rounded Rectangle 15"/>
          <p:cNvSpPr/>
          <p:nvPr/>
        </p:nvSpPr>
        <p:spPr>
          <a:xfrm>
            <a:off x="502920" y="1325880"/>
            <a:ext cx="3154680" cy="6126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325880"/>
            <a:ext cx="91440" cy="612648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444752"/>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1. Pre-designed package plan</a:t>
            </a:r>
          </a:p>
        </p:txBody>
      </p:sp>
      <p:sp>
        <p:nvSpPr>
          <p:cNvPr id="19" name="TextBox 18"/>
          <p:cNvSpPr txBox="1"/>
          <p:nvPr/>
        </p:nvSpPr>
        <p:spPr>
          <a:xfrm>
            <a:off x="731520" y="1783080"/>
            <a:ext cx="2697480" cy="731520"/>
          </a:xfrm>
          <a:prstGeom prst="rect">
            <a:avLst/>
          </a:prstGeom>
          <a:noFill/>
        </p:spPr>
        <p:txBody>
          <a:bodyPr wrap="square" lIns="18288" tIns="18288" rIns="18288" bIns="18288" anchor="t">
            <a:spAutoFit/>
          </a:bodyPr>
          <a:lstStyle/>
          <a:p>
            <a:pPr algn="l"/>
            <a:r>
              <a:rPr sz="1130" b="1" i="0">
                <a:solidFill>
                  <a:srgbClr val="31A48C"/>
                </a:solidFill>
                <a:latin typeface="Inter"/>
              </a:rPr>
              <a:t>A ready-made 30 ECTS semester where courses, credits, schedules and recognition are agreed in advance.</a:t>
            </a:r>
            <a:r>
              <a:rPr sz="850" i="1">
                <a:solidFill>
                  <a:srgbClr val="239682"/>
                </a:solidFill>
              </a:rPr>
              <a:t> (see DP 3.3 and DP 3.4)</a:t>
            </a:r>
          </a:p>
        </p:txBody>
      </p:sp>
      <p:sp>
        <p:nvSpPr>
          <p:cNvPr id="20" name="TextBox 19"/>
          <p:cNvSpPr txBox="1"/>
          <p:nvPr/>
        </p:nvSpPr>
        <p:spPr>
          <a:xfrm>
            <a:off x="731520" y="2651760"/>
            <a:ext cx="2697480" cy="457200"/>
          </a:xfrm>
          <a:prstGeom prst="rect">
            <a:avLst/>
          </a:prstGeom>
          <a:noFill/>
        </p:spPr>
        <p:txBody>
          <a:bodyPr wrap="square" lIns="18288" tIns="18288" rIns="18288" bIns="18288" anchor="t">
            <a:spAutoFit/>
          </a:bodyPr>
          <a:lstStyle/>
          <a:p>
            <a:pPr algn="l"/>
            <a:r>
              <a:rPr sz="1180" b="1" i="0">
                <a:solidFill>
                  <a:srgbClr val="292A30"/>
                </a:solidFill>
                <a:latin typeface="Inter Display"/>
              </a:rPr>
              <a:t>Sample structure</a:t>
            </a:r>
          </a:p>
        </p:txBody>
      </p:sp>
      <p:sp>
        <p:nvSpPr>
          <p:cNvPr id="21" name="TextBox 20"/>
          <p:cNvSpPr txBox="1"/>
          <p:nvPr/>
        </p:nvSpPr>
        <p:spPr>
          <a:xfrm>
            <a:off x="731520" y="2999232"/>
            <a:ext cx="2697480" cy="1554480"/>
          </a:xfrm>
          <a:prstGeom prst="rect">
            <a:avLst/>
          </a:prstGeom>
          <a:noFill/>
        </p:spPr>
        <p:txBody>
          <a:bodyPr wrap="square" lIns="18288" tIns="18288" rIns="18288" bIns="18288">
            <a:spAutoFit/>
          </a:bodyPr>
          <a:lstStyle/>
          <a:p>
            <a:pPr algn="l">
              <a:lnSpc>
                <a:spcPct val="105000"/>
              </a:lnSpc>
            </a:pPr>
            <a:r>
              <a:rPr sz="969">
                <a:solidFill>
                  <a:srgbClr val="292A30"/>
                </a:solidFill>
                <a:latin typeface="Inter"/>
              </a:rPr>
              <a:t>Performance Studies — 7.5 ECTS</a:t>
            </a:r>
          </a:p>
          <a:p>
            <a:pPr algn="l">
              <a:lnSpc>
                <a:spcPct val="105000"/>
              </a:lnSpc>
            </a:pPr>
            <a:r>
              <a:rPr sz="969">
                <a:solidFill>
                  <a:srgbClr val="292A30"/>
                </a:solidFill>
                <a:latin typeface="Inter"/>
              </a:rPr>
              <a:t>Composing and Arranging for Larger Ensembles — 7.5 ECTS</a:t>
            </a:r>
          </a:p>
          <a:p>
            <a:pPr algn="l">
              <a:lnSpc>
                <a:spcPct val="105000"/>
              </a:lnSpc>
            </a:pPr>
            <a:r>
              <a:rPr sz="969">
                <a:solidFill>
                  <a:srgbClr val="292A30"/>
                </a:solidFill>
                <a:latin typeface="Inter"/>
              </a:rPr>
              <a:t>Ensemble Playing and Leadership — 7.5 ECTS</a:t>
            </a:r>
          </a:p>
          <a:p>
            <a:pPr algn="l">
              <a:lnSpc>
                <a:spcPct val="105000"/>
              </a:lnSpc>
            </a:pPr>
            <a:r>
              <a:rPr sz="969">
                <a:solidFill>
                  <a:srgbClr val="292A30"/>
                </a:solidFill>
                <a:latin typeface="Inter"/>
              </a:rPr>
              <a:t>Professional Practice in Community Music — 7.5 ECTS</a:t>
            </a:r>
          </a:p>
        </p:txBody>
      </p:sp>
      <p:sp>
        <p:nvSpPr>
          <p:cNvPr id="22" name="TextBox 21"/>
          <p:cNvSpPr txBox="1"/>
          <p:nvPr/>
        </p:nvSpPr>
        <p:spPr>
          <a:xfrm>
            <a:off x="731520" y="4800600"/>
            <a:ext cx="2697480" cy="274320"/>
          </a:xfrm>
          <a:prstGeom prst="rect">
            <a:avLst/>
          </a:prstGeom>
          <a:noFill/>
        </p:spPr>
        <p:txBody>
          <a:bodyPr wrap="square" lIns="18288" tIns="18288" rIns="18288" bIns="18288" anchor="t">
            <a:spAutoFit/>
          </a:bodyPr>
          <a:lstStyle/>
          <a:p>
            <a:pPr algn="l"/>
            <a:r>
              <a:rPr sz="1180" b="1" i="0">
                <a:solidFill>
                  <a:srgbClr val="292A30"/>
                </a:solidFill>
                <a:latin typeface="Inter Display"/>
              </a:rPr>
              <a:t>Clarify before commitment</a:t>
            </a:r>
          </a:p>
        </p:txBody>
      </p:sp>
      <p:sp>
        <p:nvSpPr>
          <p:cNvPr id="23" name="TextBox 22"/>
          <p:cNvSpPr txBox="1"/>
          <p:nvPr/>
        </p:nvSpPr>
        <p:spPr>
          <a:xfrm>
            <a:off x="731520" y="5138928"/>
            <a:ext cx="2697480" cy="1143000"/>
          </a:xfrm>
          <a:prstGeom prst="rect">
            <a:avLst/>
          </a:prstGeom>
          <a:noFill/>
        </p:spPr>
        <p:txBody>
          <a:bodyPr wrap="square" lIns="18288" tIns="18288" rIns="18288" bIns="18288">
            <a:spAutoFit/>
          </a:bodyPr>
          <a:lstStyle/>
          <a:p>
            <a:pPr algn="l">
              <a:lnSpc>
                <a:spcPct val="105000"/>
              </a:lnSpc>
            </a:pPr>
            <a:r>
              <a:rPr sz="980">
                <a:solidFill>
                  <a:srgbClr val="292A30"/>
                </a:solidFill>
                <a:latin typeface="Inter"/>
              </a:rPr>
              <a:t>How are instrument lessons guaranteed?</a:t>
            </a:r>
          </a:p>
          <a:p>
            <a:pPr algn="l">
              <a:lnSpc>
                <a:spcPct val="105000"/>
              </a:lnSpc>
            </a:pPr>
            <a:r>
              <a:rPr sz="980">
                <a:solidFill>
                  <a:srgbClr val="292A30"/>
                </a:solidFill>
                <a:latin typeface="Inter"/>
              </a:rPr>
              <a:t>Is ensemble participation credit-bearing?</a:t>
            </a:r>
          </a:p>
          <a:p>
            <a:pPr algn="l">
              <a:lnSpc>
                <a:spcPct val="105000"/>
              </a:lnSpc>
            </a:pPr>
            <a:r>
              <a:rPr sz="980">
                <a:solidFill>
                  <a:srgbClr val="292A30"/>
                </a:solidFill>
                <a:latin typeface="Inter"/>
              </a:rPr>
              <a:t>Can practicum be included or must it stay at home?</a:t>
            </a:r>
          </a:p>
        </p:txBody>
      </p:sp>
      <p:sp>
        <p:nvSpPr>
          <p:cNvPr id="24" name="TextBox 23"/>
          <p:cNvSpPr txBox="1"/>
          <p:nvPr/>
        </p:nvSpPr>
        <p:spPr>
          <a:xfrm>
            <a:off x="731520" y="6492240"/>
            <a:ext cx="2697480" cy="457200"/>
          </a:xfrm>
          <a:prstGeom prst="rect">
            <a:avLst/>
          </a:prstGeom>
          <a:noFill/>
        </p:spPr>
        <p:txBody>
          <a:bodyPr wrap="square" lIns="18288" tIns="18288" rIns="18288" bIns="18288" anchor="t">
            <a:spAutoFit/>
          </a:bodyPr>
          <a:lstStyle/>
          <a:p>
            <a:pPr algn="l"/>
            <a:r>
              <a:rPr sz="960" b="0" i="0">
                <a:solidFill>
                  <a:srgbClr val="868B98"/>
                </a:solidFill>
                <a:latin typeface="Inter"/>
              </a:rPr>
              <a:t>Best for: Students who need predictability, strong scaffolding and low administrative uncertainty.</a:t>
            </a:r>
          </a:p>
        </p:txBody>
      </p:sp>
      <p:sp>
        <p:nvSpPr>
          <p:cNvPr id="25" name="Rounded Rectangle 24"/>
          <p:cNvSpPr/>
          <p:nvPr/>
        </p:nvSpPr>
        <p:spPr>
          <a:xfrm>
            <a:off x="3931920" y="1325880"/>
            <a:ext cx="3154680" cy="6126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Rectangle 25"/>
          <p:cNvSpPr/>
          <p:nvPr/>
        </p:nvSpPr>
        <p:spPr>
          <a:xfrm>
            <a:off x="3931920" y="1325880"/>
            <a:ext cx="91440" cy="612648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TextBox 26"/>
          <p:cNvSpPr txBox="1"/>
          <p:nvPr/>
        </p:nvSpPr>
        <p:spPr>
          <a:xfrm>
            <a:off x="4096512" y="1444752"/>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2. Flexible study plan</a:t>
            </a:r>
          </a:p>
        </p:txBody>
      </p:sp>
      <p:sp>
        <p:nvSpPr>
          <p:cNvPr id="28" name="TextBox 27"/>
          <p:cNvSpPr txBox="1"/>
          <p:nvPr/>
        </p:nvSpPr>
        <p:spPr>
          <a:xfrm>
            <a:off x="4160520" y="1783080"/>
            <a:ext cx="2697480" cy="731520"/>
          </a:xfrm>
          <a:prstGeom prst="rect">
            <a:avLst/>
          </a:prstGeom>
          <a:noFill/>
        </p:spPr>
        <p:txBody>
          <a:bodyPr wrap="square" lIns="18288" tIns="18288" rIns="18288" bIns="18288" anchor="t">
            <a:spAutoFit/>
          </a:bodyPr>
          <a:lstStyle/>
          <a:p>
            <a:pPr algn="l"/>
            <a:r>
              <a:rPr sz="1130" b="1" i="0">
                <a:solidFill>
                  <a:srgbClr val="FF744F"/>
                </a:solidFill>
                <a:latin typeface="Inter"/>
              </a:rPr>
              <a:t>A provisional plan becomes a final learning agreement during the first weeks after arrival.</a:t>
            </a:r>
            <a:r>
              <a:rPr sz="850" i="1">
                <a:solidFill>
                  <a:srgbClr val="239682"/>
                </a:solidFill>
              </a:rPr>
              <a:t> (see DP 3.2)</a:t>
            </a:r>
          </a:p>
        </p:txBody>
      </p:sp>
      <p:sp>
        <p:nvSpPr>
          <p:cNvPr id="29" name="TextBox 28"/>
          <p:cNvSpPr txBox="1"/>
          <p:nvPr/>
        </p:nvSpPr>
        <p:spPr>
          <a:xfrm>
            <a:off x="4160520" y="2651760"/>
            <a:ext cx="2697480" cy="457200"/>
          </a:xfrm>
          <a:prstGeom prst="rect">
            <a:avLst/>
          </a:prstGeom>
          <a:noFill/>
        </p:spPr>
        <p:txBody>
          <a:bodyPr wrap="square" lIns="18288" tIns="18288" rIns="18288" bIns="18288" anchor="t">
            <a:spAutoFit/>
          </a:bodyPr>
          <a:lstStyle/>
          <a:p>
            <a:pPr algn="l"/>
            <a:r>
              <a:rPr sz="1180" b="1" i="0">
                <a:solidFill>
                  <a:srgbClr val="292A30"/>
                </a:solidFill>
                <a:latin typeface="Inter Display"/>
              </a:rPr>
              <a:t>Sample structure</a:t>
            </a:r>
          </a:p>
        </p:txBody>
      </p:sp>
      <p:sp>
        <p:nvSpPr>
          <p:cNvPr id="30" name="TextBox 29"/>
          <p:cNvSpPr txBox="1"/>
          <p:nvPr/>
        </p:nvSpPr>
        <p:spPr>
          <a:xfrm>
            <a:off x="4160520" y="2999232"/>
            <a:ext cx="2697480" cy="1554480"/>
          </a:xfrm>
          <a:prstGeom prst="rect">
            <a:avLst/>
          </a:prstGeom>
          <a:noFill/>
        </p:spPr>
        <p:txBody>
          <a:bodyPr wrap="square" lIns="18288" tIns="18288" rIns="18288" bIns="18288">
            <a:spAutoFit/>
          </a:bodyPr>
          <a:lstStyle/>
          <a:p>
            <a:pPr algn="l">
              <a:lnSpc>
                <a:spcPct val="105000"/>
              </a:lnSpc>
            </a:pPr>
            <a:r>
              <a:rPr sz="969">
                <a:solidFill>
                  <a:srgbClr val="292A30"/>
                </a:solidFill>
                <a:latin typeface="Inter"/>
              </a:rPr>
              <a:t>Applied Piano — 8 ECTS</a:t>
            </a:r>
          </a:p>
          <a:p>
            <a:pPr algn="l">
              <a:lnSpc>
                <a:spcPct val="105000"/>
              </a:lnSpc>
            </a:pPr>
            <a:r>
              <a:rPr sz="969">
                <a:solidFill>
                  <a:srgbClr val="292A30"/>
                </a:solidFill>
                <a:latin typeface="Inter"/>
              </a:rPr>
              <a:t>Early Childhood Music Education — 7 ECTS</a:t>
            </a:r>
          </a:p>
          <a:p>
            <a:pPr algn="l">
              <a:lnSpc>
                <a:spcPct val="105000"/>
              </a:lnSpc>
            </a:pPr>
            <a:r>
              <a:rPr sz="969">
                <a:solidFill>
                  <a:srgbClr val="292A30"/>
                </a:solidFill>
                <a:latin typeface="Inter"/>
              </a:rPr>
              <a:t>Digital Tools for Music Learning — 6 ECTS</a:t>
            </a:r>
          </a:p>
          <a:p>
            <a:pPr algn="l">
              <a:lnSpc>
                <a:spcPct val="105000"/>
              </a:lnSpc>
            </a:pPr>
            <a:r>
              <a:rPr sz="969">
                <a:solidFill>
                  <a:srgbClr val="292A30"/>
                </a:solidFill>
                <a:latin typeface="Inter"/>
              </a:rPr>
              <a:t>Classroom Management and Group Dynamics — 5 ECTS</a:t>
            </a:r>
          </a:p>
        </p:txBody>
      </p:sp>
      <p:sp>
        <p:nvSpPr>
          <p:cNvPr id="31" name="TextBox 30"/>
          <p:cNvSpPr txBox="1"/>
          <p:nvPr/>
        </p:nvSpPr>
        <p:spPr>
          <a:xfrm>
            <a:off x="4160520" y="4800600"/>
            <a:ext cx="2697480" cy="274320"/>
          </a:xfrm>
          <a:prstGeom prst="rect">
            <a:avLst/>
          </a:prstGeom>
          <a:noFill/>
        </p:spPr>
        <p:txBody>
          <a:bodyPr wrap="square" lIns="18288" tIns="18288" rIns="18288" bIns="18288" anchor="t">
            <a:spAutoFit/>
          </a:bodyPr>
          <a:lstStyle/>
          <a:p>
            <a:pPr algn="l"/>
            <a:r>
              <a:rPr sz="1180" b="1" i="0">
                <a:solidFill>
                  <a:srgbClr val="292A30"/>
                </a:solidFill>
                <a:latin typeface="Inter Display"/>
              </a:rPr>
              <a:t>Clarify before commitment</a:t>
            </a:r>
          </a:p>
        </p:txBody>
      </p:sp>
      <p:sp>
        <p:nvSpPr>
          <p:cNvPr id="32" name="TextBox 31"/>
          <p:cNvSpPr txBox="1"/>
          <p:nvPr/>
        </p:nvSpPr>
        <p:spPr>
          <a:xfrm>
            <a:off x="4160520" y="5138928"/>
            <a:ext cx="2697480" cy="1143000"/>
          </a:xfrm>
          <a:prstGeom prst="rect">
            <a:avLst/>
          </a:prstGeom>
          <a:noFill/>
        </p:spPr>
        <p:txBody>
          <a:bodyPr wrap="square" lIns="18288" tIns="18288" rIns="18288" bIns="18288">
            <a:spAutoFit/>
          </a:bodyPr>
          <a:lstStyle/>
          <a:p>
            <a:pPr algn="l">
              <a:lnSpc>
                <a:spcPct val="105000"/>
              </a:lnSpc>
            </a:pPr>
            <a:r>
              <a:rPr sz="980">
                <a:solidFill>
                  <a:srgbClr val="292A30"/>
                </a:solidFill>
                <a:latin typeface="Inter"/>
              </a:rPr>
              <a:t>Who advises the student during the first weeks?</a:t>
            </a:r>
          </a:p>
          <a:p>
            <a:pPr algn="l">
              <a:lnSpc>
                <a:spcPct val="105000"/>
              </a:lnSpc>
            </a:pPr>
            <a:r>
              <a:rPr sz="980">
                <a:solidFill>
                  <a:srgbClr val="292A30"/>
                </a:solidFill>
                <a:latin typeface="Inter"/>
              </a:rPr>
              <a:t>What changes are allowed and how are they approved?</a:t>
            </a:r>
          </a:p>
          <a:p>
            <a:pPr algn="l">
              <a:lnSpc>
                <a:spcPct val="105000"/>
              </a:lnSpc>
            </a:pPr>
            <a:r>
              <a:rPr sz="980">
                <a:solidFill>
                  <a:srgbClr val="292A30"/>
                </a:solidFill>
                <a:latin typeface="Inter"/>
              </a:rPr>
              <a:t>How can uncertainty be reduced without removing flexibility?</a:t>
            </a:r>
          </a:p>
        </p:txBody>
      </p:sp>
      <p:sp>
        <p:nvSpPr>
          <p:cNvPr id="33" name="TextBox 32"/>
          <p:cNvSpPr txBox="1"/>
          <p:nvPr/>
        </p:nvSpPr>
        <p:spPr>
          <a:xfrm>
            <a:off x="4160520" y="6492240"/>
            <a:ext cx="2697480" cy="457200"/>
          </a:xfrm>
          <a:prstGeom prst="rect">
            <a:avLst/>
          </a:prstGeom>
          <a:noFill/>
        </p:spPr>
        <p:txBody>
          <a:bodyPr wrap="square" lIns="18288" tIns="18288" rIns="18288" bIns="18288" anchor="t">
            <a:spAutoFit/>
          </a:bodyPr>
          <a:lstStyle/>
          <a:p>
            <a:pPr algn="l"/>
            <a:r>
              <a:rPr sz="960" b="0" i="0">
                <a:solidFill>
                  <a:srgbClr val="868B98"/>
                </a:solidFill>
                <a:latin typeface="Inter"/>
              </a:rPr>
              <a:t>Best for: Mature, self-directed students who have clear interests and need adaptation to host-specific opportunities.</a:t>
            </a:r>
          </a:p>
        </p:txBody>
      </p:sp>
      <p:sp>
        <p:nvSpPr>
          <p:cNvPr id="34" name="Rectangle 3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9" name="Picture 3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28A7E2C5-ACAC-F42F-E4B2-465C0201A877}"/>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82922" y="469776"/>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Practical format cards: models 3–4</a:t>
            </a:r>
          </a:p>
        </p:txBody>
      </p:sp>
      <p:sp>
        <p:nvSpPr>
          <p:cNvPr id="12" name="TextBox 11"/>
          <p:cNvSpPr txBox="1"/>
          <p:nvPr/>
        </p:nvSpPr>
        <p:spPr>
          <a:xfrm>
            <a:off x="582922" y="872112"/>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Compact summaries for reader-friendly comparison and advising.</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67738"/>
          </a:xfrm>
          <a:prstGeom prst="rect">
            <a:avLst/>
          </a:prstGeom>
          <a:noFill/>
        </p:spPr>
        <p:txBody>
          <a:bodyPr wrap="square" lIns="18288" tIns="18288" rIns="18288" bIns="18288" anchor="t">
            <a:spAutoFit/>
          </a:bodyPr>
          <a:lstStyle/>
          <a:p>
            <a:pPr algn="r"/>
            <a:r>
              <a:rPr sz="850" b="0" i="0" dirty="0">
                <a:solidFill>
                  <a:srgbClr val="868B98"/>
                </a:solidFill>
                <a:latin typeface="Inter"/>
              </a:rPr>
              <a:t>1</a:t>
            </a:r>
            <a:r>
              <a:rPr lang="nb-NO" sz="850" b="0" i="0" dirty="0">
                <a:solidFill>
                  <a:srgbClr val="868B98"/>
                </a:solidFill>
                <a:latin typeface="Inter"/>
              </a:rPr>
              <a:t>9</a:t>
            </a:r>
            <a:endParaRPr sz="850" b="0" i="0" dirty="0">
              <a:solidFill>
                <a:srgbClr val="868B98"/>
              </a:solidFill>
              <a:latin typeface="Inter"/>
            </a:endParaRPr>
          </a:p>
        </p:txBody>
      </p:sp>
      <p:sp>
        <p:nvSpPr>
          <p:cNvPr id="16" name="Rounded Rectangle 15"/>
          <p:cNvSpPr/>
          <p:nvPr/>
        </p:nvSpPr>
        <p:spPr>
          <a:xfrm>
            <a:off x="502920" y="1325880"/>
            <a:ext cx="3154680" cy="6126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325880"/>
            <a:ext cx="91440" cy="612648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44475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3. Plan based on electives</a:t>
            </a:r>
          </a:p>
        </p:txBody>
      </p:sp>
      <p:sp>
        <p:nvSpPr>
          <p:cNvPr id="19" name="TextBox 18"/>
          <p:cNvSpPr txBox="1"/>
          <p:nvPr/>
        </p:nvSpPr>
        <p:spPr>
          <a:xfrm>
            <a:off x="731520" y="1783080"/>
            <a:ext cx="2697480" cy="731520"/>
          </a:xfrm>
          <a:prstGeom prst="rect">
            <a:avLst/>
          </a:prstGeom>
          <a:noFill/>
        </p:spPr>
        <p:txBody>
          <a:bodyPr wrap="square" lIns="18288" tIns="18288" rIns="18288" bIns="18288" anchor="t">
            <a:spAutoFit/>
          </a:bodyPr>
          <a:lstStyle/>
          <a:p>
            <a:pPr algn="l"/>
            <a:r>
              <a:rPr sz="1130" b="1" i="0">
                <a:solidFill>
                  <a:srgbClr val="FFD24B"/>
                </a:solidFill>
                <a:latin typeface="Inter"/>
              </a:rPr>
              <a:t>Students build a semester from a curated catalogue of exchange-friendly electives.</a:t>
            </a:r>
            <a:r>
              <a:rPr sz="850" i="1">
                <a:solidFill>
                  <a:srgbClr val="239682"/>
                </a:solidFill>
              </a:rPr>
              <a:t> (see DP 3.2)</a:t>
            </a:r>
          </a:p>
        </p:txBody>
      </p:sp>
      <p:sp>
        <p:nvSpPr>
          <p:cNvPr id="20" name="TextBox 19"/>
          <p:cNvSpPr txBox="1"/>
          <p:nvPr/>
        </p:nvSpPr>
        <p:spPr>
          <a:xfrm>
            <a:off x="731520" y="2651760"/>
            <a:ext cx="2697480" cy="457200"/>
          </a:xfrm>
          <a:prstGeom prst="rect">
            <a:avLst/>
          </a:prstGeom>
          <a:noFill/>
        </p:spPr>
        <p:txBody>
          <a:bodyPr wrap="square" lIns="18288" tIns="18288" rIns="18288" bIns="18288" anchor="t">
            <a:spAutoFit/>
          </a:bodyPr>
          <a:lstStyle/>
          <a:p>
            <a:pPr algn="l"/>
            <a:r>
              <a:rPr sz="1180" b="1" i="0">
                <a:solidFill>
                  <a:srgbClr val="292A30"/>
                </a:solidFill>
                <a:latin typeface="Inter Display"/>
              </a:rPr>
              <a:t>Sample structure</a:t>
            </a:r>
          </a:p>
        </p:txBody>
      </p:sp>
      <p:sp>
        <p:nvSpPr>
          <p:cNvPr id="21" name="TextBox 20"/>
          <p:cNvSpPr txBox="1"/>
          <p:nvPr/>
        </p:nvSpPr>
        <p:spPr>
          <a:xfrm>
            <a:off x="731520" y="2999232"/>
            <a:ext cx="2697480" cy="1600200"/>
          </a:xfrm>
          <a:prstGeom prst="rect">
            <a:avLst/>
          </a:prstGeom>
          <a:noFill/>
        </p:spPr>
        <p:txBody>
          <a:bodyPr wrap="square" lIns="18288" tIns="18288" rIns="18288" bIns="18288">
            <a:spAutoFit/>
          </a:bodyPr>
          <a:lstStyle/>
          <a:p>
            <a:pPr algn="l">
              <a:lnSpc>
                <a:spcPct val="105000"/>
              </a:lnSpc>
            </a:pPr>
            <a:r>
              <a:rPr sz="969">
                <a:solidFill>
                  <a:srgbClr val="292A30"/>
                </a:solidFill>
                <a:latin typeface="Inter"/>
              </a:rPr>
              <a:t>Performance Studies — 7.5 ECTS</a:t>
            </a:r>
          </a:p>
          <a:p>
            <a:pPr algn="l">
              <a:lnSpc>
                <a:spcPct val="105000"/>
              </a:lnSpc>
            </a:pPr>
            <a:r>
              <a:rPr sz="969">
                <a:solidFill>
                  <a:srgbClr val="292A30"/>
                </a:solidFill>
                <a:latin typeface="Inter"/>
              </a:rPr>
              <a:t>Ensemble Playing and Leadership — 7.5 ECTS</a:t>
            </a:r>
          </a:p>
          <a:p>
            <a:pPr algn="l">
              <a:lnSpc>
                <a:spcPct val="105000"/>
              </a:lnSpc>
            </a:pPr>
            <a:r>
              <a:rPr sz="969">
                <a:solidFill>
                  <a:srgbClr val="292A30"/>
                </a:solidFill>
                <a:latin typeface="Inter"/>
              </a:rPr>
              <a:t>Music and Technology — 5 ECTS</a:t>
            </a:r>
          </a:p>
          <a:p>
            <a:pPr algn="l">
              <a:lnSpc>
                <a:spcPct val="105000"/>
              </a:lnSpc>
            </a:pPr>
            <a:r>
              <a:rPr sz="969">
                <a:solidFill>
                  <a:srgbClr val="292A30"/>
                </a:solidFill>
                <a:latin typeface="Inter"/>
              </a:rPr>
              <a:t>Instrumental Didactics — 5 ECTS</a:t>
            </a:r>
          </a:p>
          <a:p>
            <a:pPr algn="l">
              <a:lnSpc>
                <a:spcPct val="105000"/>
              </a:lnSpc>
            </a:pPr>
            <a:r>
              <a:rPr sz="969">
                <a:solidFill>
                  <a:srgbClr val="292A30"/>
                </a:solidFill>
                <a:latin typeface="Inter"/>
              </a:rPr>
              <a:t>Arts Management and Music Entrepreneurship — 5 ECTS</a:t>
            </a:r>
          </a:p>
        </p:txBody>
      </p:sp>
      <p:sp>
        <p:nvSpPr>
          <p:cNvPr id="22" name="TextBox 21"/>
          <p:cNvSpPr txBox="1"/>
          <p:nvPr/>
        </p:nvSpPr>
        <p:spPr>
          <a:xfrm>
            <a:off x="731520" y="4800600"/>
            <a:ext cx="2697480" cy="274320"/>
          </a:xfrm>
          <a:prstGeom prst="rect">
            <a:avLst/>
          </a:prstGeom>
          <a:noFill/>
        </p:spPr>
        <p:txBody>
          <a:bodyPr wrap="square" lIns="18288" tIns="18288" rIns="18288" bIns="18288" anchor="t">
            <a:spAutoFit/>
          </a:bodyPr>
          <a:lstStyle/>
          <a:p>
            <a:pPr algn="l"/>
            <a:r>
              <a:rPr sz="1180" b="1" i="0">
                <a:solidFill>
                  <a:srgbClr val="292A30"/>
                </a:solidFill>
                <a:latin typeface="Inter Display"/>
              </a:rPr>
              <a:t>Clarify before commitment</a:t>
            </a:r>
          </a:p>
        </p:txBody>
      </p:sp>
      <p:sp>
        <p:nvSpPr>
          <p:cNvPr id="23" name="TextBox 22"/>
          <p:cNvSpPr txBox="1"/>
          <p:nvPr/>
        </p:nvSpPr>
        <p:spPr>
          <a:xfrm>
            <a:off x="731520" y="5138928"/>
            <a:ext cx="2697480" cy="1143000"/>
          </a:xfrm>
          <a:prstGeom prst="rect">
            <a:avLst/>
          </a:prstGeom>
          <a:noFill/>
        </p:spPr>
        <p:txBody>
          <a:bodyPr wrap="square" lIns="18288" tIns="18288" rIns="18288" bIns="18288">
            <a:spAutoFit/>
          </a:bodyPr>
          <a:lstStyle/>
          <a:p>
            <a:pPr algn="l">
              <a:lnSpc>
                <a:spcPct val="105000"/>
              </a:lnSpc>
            </a:pPr>
            <a:r>
              <a:rPr sz="980">
                <a:solidFill>
                  <a:srgbClr val="292A30"/>
                </a:solidFill>
                <a:latin typeface="Inter"/>
              </a:rPr>
              <a:t>Which electives are actually open to exchange students?</a:t>
            </a:r>
          </a:p>
          <a:p>
            <a:pPr algn="l">
              <a:lnSpc>
                <a:spcPct val="105000"/>
              </a:lnSpc>
            </a:pPr>
            <a:r>
              <a:rPr sz="980">
                <a:solidFill>
                  <a:srgbClr val="292A30"/>
                </a:solidFill>
                <a:latin typeface="Inter"/>
              </a:rPr>
              <a:t>Can the selected combination reach 30 ECTS without clashes?</a:t>
            </a:r>
          </a:p>
          <a:p>
            <a:pPr algn="l">
              <a:lnSpc>
                <a:spcPct val="105000"/>
              </a:lnSpc>
            </a:pPr>
            <a:r>
              <a:rPr sz="980">
                <a:solidFill>
                  <a:srgbClr val="292A30"/>
                </a:solidFill>
                <a:latin typeface="Inter"/>
              </a:rPr>
              <a:t>What happens if a course is cancelled?</a:t>
            </a:r>
          </a:p>
        </p:txBody>
      </p:sp>
      <p:sp>
        <p:nvSpPr>
          <p:cNvPr id="24" name="TextBox 23"/>
          <p:cNvSpPr txBox="1"/>
          <p:nvPr/>
        </p:nvSpPr>
        <p:spPr>
          <a:xfrm>
            <a:off x="731520" y="6492240"/>
            <a:ext cx="2697480" cy="457200"/>
          </a:xfrm>
          <a:prstGeom prst="rect">
            <a:avLst/>
          </a:prstGeom>
          <a:noFill/>
        </p:spPr>
        <p:txBody>
          <a:bodyPr wrap="square" lIns="18288" tIns="18288" rIns="18288" bIns="18288" anchor="t">
            <a:spAutoFit/>
          </a:bodyPr>
          <a:lstStyle/>
          <a:p>
            <a:pPr algn="l"/>
            <a:r>
              <a:rPr sz="960" b="0" i="0">
                <a:solidFill>
                  <a:srgbClr val="868B98"/>
                </a:solidFill>
                <a:latin typeface="Inter"/>
              </a:rPr>
              <a:t>Best for: Students who want both choice and advance certainty, and programmes with sufficient elective space.</a:t>
            </a:r>
          </a:p>
        </p:txBody>
      </p:sp>
      <p:sp>
        <p:nvSpPr>
          <p:cNvPr id="25" name="Rounded Rectangle 24"/>
          <p:cNvSpPr/>
          <p:nvPr/>
        </p:nvSpPr>
        <p:spPr>
          <a:xfrm>
            <a:off x="3931920" y="1325880"/>
            <a:ext cx="3154680" cy="6126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Rectangle 25"/>
          <p:cNvSpPr/>
          <p:nvPr/>
        </p:nvSpPr>
        <p:spPr>
          <a:xfrm>
            <a:off x="3931920" y="1325880"/>
            <a:ext cx="91440" cy="612648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TextBox 26"/>
          <p:cNvSpPr txBox="1"/>
          <p:nvPr/>
        </p:nvSpPr>
        <p:spPr>
          <a:xfrm>
            <a:off x="4096512" y="1444752"/>
            <a:ext cx="282549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4. Short-term study plan</a:t>
            </a:r>
          </a:p>
        </p:txBody>
      </p:sp>
      <p:sp>
        <p:nvSpPr>
          <p:cNvPr id="28" name="TextBox 27"/>
          <p:cNvSpPr txBox="1"/>
          <p:nvPr/>
        </p:nvSpPr>
        <p:spPr>
          <a:xfrm>
            <a:off x="4160520" y="1783080"/>
            <a:ext cx="2697480" cy="731520"/>
          </a:xfrm>
          <a:prstGeom prst="rect">
            <a:avLst/>
          </a:prstGeom>
          <a:noFill/>
        </p:spPr>
        <p:txBody>
          <a:bodyPr wrap="square" lIns="18288" tIns="18288" rIns="18288" bIns="18288" anchor="t">
            <a:spAutoFit/>
          </a:bodyPr>
          <a:lstStyle/>
          <a:p>
            <a:pPr algn="l"/>
            <a:r>
              <a:rPr sz="1130" b="1" i="0">
                <a:solidFill>
                  <a:srgbClr val="7ABCFF"/>
                </a:solidFill>
                <a:latin typeface="Inter"/>
              </a:rPr>
              <a:t>A focused mobility format such as a summer school, residency, intensive project or blended course.</a:t>
            </a:r>
            <a:r>
              <a:rPr sz="850" i="1">
                <a:solidFill>
                  <a:srgbClr val="239682"/>
                </a:solidFill>
              </a:rPr>
              <a:t> (see DP 4.3)</a:t>
            </a:r>
          </a:p>
        </p:txBody>
      </p:sp>
      <p:sp>
        <p:nvSpPr>
          <p:cNvPr id="29" name="TextBox 28"/>
          <p:cNvSpPr txBox="1"/>
          <p:nvPr/>
        </p:nvSpPr>
        <p:spPr>
          <a:xfrm>
            <a:off x="4160520" y="2651760"/>
            <a:ext cx="2697480" cy="457200"/>
          </a:xfrm>
          <a:prstGeom prst="rect">
            <a:avLst/>
          </a:prstGeom>
          <a:noFill/>
        </p:spPr>
        <p:txBody>
          <a:bodyPr wrap="square" lIns="18288" tIns="18288" rIns="18288" bIns="18288" anchor="t">
            <a:spAutoFit/>
          </a:bodyPr>
          <a:lstStyle/>
          <a:p>
            <a:pPr algn="l"/>
            <a:r>
              <a:rPr sz="1180" b="1" i="0">
                <a:solidFill>
                  <a:srgbClr val="292A30"/>
                </a:solidFill>
                <a:latin typeface="Inter Display"/>
              </a:rPr>
              <a:t>Sample structure</a:t>
            </a:r>
          </a:p>
        </p:txBody>
      </p:sp>
      <p:sp>
        <p:nvSpPr>
          <p:cNvPr id="30" name="TextBox 29"/>
          <p:cNvSpPr txBox="1"/>
          <p:nvPr/>
        </p:nvSpPr>
        <p:spPr>
          <a:xfrm>
            <a:off x="4160520" y="2999232"/>
            <a:ext cx="2697480" cy="1600200"/>
          </a:xfrm>
          <a:prstGeom prst="rect">
            <a:avLst/>
          </a:prstGeom>
          <a:noFill/>
        </p:spPr>
        <p:txBody>
          <a:bodyPr wrap="square" lIns="18288" tIns="18288" rIns="18288" bIns="18288">
            <a:spAutoFit/>
          </a:bodyPr>
          <a:lstStyle/>
          <a:p>
            <a:pPr algn="l">
              <a:lnSpc>
                <a:spcPct val="105000"/>
              </a:lnSpc>
            </a:pPr>
            <a:r>
              <a:rPr sz="969">
                <a:solidFill>
                  <a:srgbClr val="292A30"/>
                </a:solidFill>
                <a:latin typeface="Inter"/>
              </a:rPr>
              <a:t>International Summer Institute in Choral Music Education</a:t>
            </a:r>
          </a:p>
          <a:p>
            <a:pPr algn="l">
              <a:lnSpc>
                <a:spcPct val="105000"/>
              </a:lnSpc>
            </a:pPr>
            <a:r>
              <a:rPr sz="969">
                <a:solidFill>
                  <a:srgbClr val="292A30"/>
                </a:solidFill>
                <a:latin typeface="Inter"/>
              </a:rPr>
              <a:t>Conducting masterclasses and score study</a:t>
            </a:r>
          </a:p>
          <a:p>
            <a:pPr algn="l">
              <a:lnSpc>
                <a:spcPct val="105000"/>
              </a:lnSpc>
            </a:pPr>
            <a:r>
              <a:rPr sz="969">
                <a:solidFill>
                  <a:srgbClr val="292A30"/>
                </a:solidFill>
                <a:latin typeface="Inter"/>
              </a:rPr>
              <a:t>Choral pedagogy seminars</a:t>
            </a:r>
          </a:p>
          <a:p>
            <a:pPr algn="l">
              <a:lnSpc>
                <a:spcPct val="105000"/>
              </a:lnSpc>
            </a:pPr>
            <a:r>
              <a:rPr sz="969">
                <a:solidFill>
                  <a:srgbClr val="292A30"/>
                </a:solidFill>
                <a:latin typeface="Inter"/>
              </a:rPr>
              <a:t>Choir participation and rehearsal leadership</a:t>
            </a:r>
          </a:p>
          <a:p>
            <a:pPr algn="l">
              <a:lnSpc>
                <a:spcPct val="105000"/>
              </a:lnSpc>
            </a:pPr>
            <a:r>
              <a:rPr sz="969">
                <a:solidFill>
                  <a:srgbClr val="292A30"/>
                </a:solidFill>
                <a:latin typeface="Inter"/>
              </a:rPr>
              <a:t>Cultural immersion activities</a:t>
            </a:r>
          </a:p>
        </p:txBody>
      </p:sp>
      <p:sp>
        <p:nvSpPr>
          <p:cNvPr id="31" name="TextBox 30"/>
          <p:cNvSpPr txBox="1"/>
          <p:nvPr/>
        </p:nvSpPr>
        <p:spPr>
          <a:xfrm>
            <a:off x="4160520" y="4800600"/>
            <a:ext cx="2697480" cy="274320"/>
          </a:xfrm>
          <a:prstGeom prst="rect">
            <a:avLst/>
          </a:prstGeom>
          <a:noFill/>
        </p:spPr>
        <p:txBody>
          <a:bodyPr wrap="square" lIns="18288" tIns="18288" rIns="18288" bIns="18288" anchor="t">
            <a:spAutoFit/>
          </a:bodyPr>
          <a:lstStyle/>
          <a:p>
            <a:pPr algn="l"/>
            <a:r>
              <a:rPr sz="1180" b="1" i="0">
                <a:solidFill>
                  <a:srgbClr val="292A30"/>
                </a:solidFill>
                <a:latin typeface="Inter Display"/>
              </a:rPr>
              <a:t>Clarify before commitment</a:t>
            </a:r>
          </a:p>
        </p:txBody>
      </p:sp>
      <p:sp>
        <p:nvSpPr>
          <p:cNvPr id="32" name="TextBox 31"/>
          <p:cNvSpPr txBox="1"/>
          <p:nvPr/>
        </p:nvSpPr>
        <p:spPr>
          <a:xfrm>
            <a:off x="4160520" y="5138928"/>
            <a:ext cx="2697480" cy="1143000"/>
          </a:xfrm>
          <a:prstGeom prst="rect">
            <a:avLst/>
          </a:prstGeom>
          <a:noFill/>
        </p:spPr>
        <p:txBody>
          <a:bodyPr wrap="square" lIns="18288" tIns="18288" rIns="18288" bIns="18288">
            <a:spAutoFit/>
          </a:bodyPr>
          <a:lstStyle/>
          <a:p>
            <a:pPr algn="l">
              <a:lnSpc>
                <a:spcPct val="105000"/>
              </a:lnSpc>
            </a:pPr>
            <a:r>
              <a:rPr sz="980">
                <a:solidFill>
                  <a:srgbClr val="292A30"/>
                </a:solidFill>
                <a:latin typeface="Inter"/>
              </a:rPr>
              <a:t>What learning is realistic in the short format?</a:t>
            </a:r>
          </a:p>
          <a:p>
            <a:pPr algn="l">
              <a:lnSpc>
                <a:spcPct val="105000"/>
              </a:lnSpc>
            </a:pPr>
            <a:r>
              <a:rPr sz="980">
                <a:solidFill>
                  <a:srgbClr val="292A30"/>
                </a:solidFill>
                <a:latin typeface="Inter"/>
              </a:rPr>
              <a:t>How will online preparation/follow-up be integrated?</a:t>
            </a:r>
          </a:p>
          <a:p>
            <a:pPr algn="l">
              <a:lnSpc>
                <a:spcPct val="105000"/>
              </a:lnSpc>
            </a:pPr>
            <a:r>
              <a:rPr sz="980">
                <a:solidFill>
                  <a:srgbClr val="292A30"/>
                </a:solidFill>
                <a:latin typeface="Inter"/>
              </a:rPr>
              <a:t>How will the programme be recognised at home?</a:t>
            </a:r>
          </a:p>
        </p:txBody>
      </p:sp>
      <p:sp>
        <p:nvSpPr>
          <p:cNvPr id="33" name="TextBox 32"/>
          <p:cNvSpPr txBox="1"/>
          <p:nvPr/>
        </p:nvSpPr>
        <p:spPr>
          <a:xfrm>
            <a:off x="4160520" y="6492240"/>
            <a:ext cx="2697480" cy="457200"/>
          </a:xfrm>
          <a:prstGeom prst="rect">
            <a:avLst/>
          </a:prstGeom>
          <a:noFill/>
        </p:spPr>
        <p:txBody>
          <a:bodyPr wrap="square" lIns="18288" tIns="18288" rIns="18288" bIns="18288" anchor="t">
            <a:spAutoFit/>
          </a:bodyPr>
          <a:lstStyle/>
          <a:p>
            <a:pPr algn="l"/>
            <a:r>
              <a:rPr sz="960" b="0" i="0">
                <a:solidFill>
                  <a:srgbClr val="868B98"/>
                </a:solidFill>
                <a:latin typeface="Inter"/>
              </a:rPr>
              <a:t>Best for: Students who cannot be away for a full semester or need a lower-threshold mobility option.</a:t>
            </a:r>
          </a:p>
        </p:txBody>
      </p:sp>
      <p:sp>
        <p:nvSpPr>
          <p:cNvPr id="34" name="Rectangle 3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9" name="Picture 3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911FEE09-E2F2-88CA-B887-3CE1B6D64162}"/>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68637" y="512640"/>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Introduction and contents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2</a:t>
            </a:r>
          </a:p>
        </p:txBody>
      </p:sp>
      <p:sp>
        <p:nvSpPr>
          <p:cNvPr id="16" name="Rounded Rectangle 15"/>
          <p:cNvSpPr/>
          <p:nvPr/>
        </p:nvSpPr>
        <p:spPr>
          <a:xfrm>
            <a:off x="502920" y="1064315"/>
            <a:ext cx="6537960" cy="1285692"/>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183187"/>
            <a:ext cx="6208776" cy="237744"/>
          </a:xfrm>
          <a:prstGeom prst="rect">
            <a:avLst/>
          </a:prstGeom>
          <a:noFill/>
        </p:spPr>
        <p:txBody>
          <a:bodyPr wrap="square" lIns="18288" tIns="18288" rIns="18288" bIns="18288" anchor="t">
            <a:spAutoFit/>
          </a:bodyPr>
          <a:lstStyle/>
          <a:p>
            <a:pPr algn="l"/>
            <a:r>
              <a:rPr sz="1300" b="1" i="0" dirty="0">
                <a:solidFill>
                  <a:srgbClr val="31A48C"/>
                </a:solidFill>
                <a:latin typeface="Inter Display"/>
              </a:rPr>
              <a:t>What this </a:t>
            </a:r>
            <a:r>
              <a:rPr lang="nb-NO" sz="1300" b="1" dirty="0">
                <a:solidFill>
                  <a:srgbClr val="31A48C"/>
                </a:solidFill>
                <a:latin typeface="Inter Display"/>
              </a:rPr>
              <a:t>guide</a:t>
            </a:r>
            <a:r>
              <a:rPr sz="1300" b="1" i="0" dirty="0">
                <a:solidFill>
                  <a:srgbClr val="31A48C"/>
                </a:solidFill>
                <a:latin typeface="Inter Display"/>
              </a:rPr>
              <a:t> presents</a:t>
            </a:r>
          </a:p>
        </p:txBody>
      </p:sp>
      <p:sp>
        <p:nvSpPr>
          <p:cNvPr id="19" name="TextBox 18"/>
          <p:cNvSpPr txBox="1"/>
          <p:nvPr/>
        </p:nvSpPr>
        <p:spPr>
          <a:xfrm>
            <a:off x="713232" y="1430075"/>
            <a:ext cx="6126480" cy="775597"/>
          </a:xfrm>
          <a:prstGeom prst="rect">
            <a:avLst/>
          </a:prstGeom>
          <a:noFill/>
        </p:spPr>
        <p:txBody>
          <a:bodyPr wrap="square" lIns="18288" tIns="18288" rIns="18288" bIns="18288" anchor="t">
            <a:spAutoFit/>
          </a:bodyPr>
          <a:lstStyle/>
          <a:p>
            <a:r>
              <a:rPr lang="en-US" sz="1200" dirty="0"/>
              <a:t>This guide presents five prototypical models for </a:t>
            </a:r>
            <a:r>
              <a:rPr lang="en-US" sz="1200" dirty="0" err="1"/>
              <a:t>organising</a:t>
            </a:r>
            <a:r>
              <a:rPr lang="en-US" sz="1200" dirty="0"/>
              <a:t> exchange studies in music teacher education. It offers practical advice on how each model can be applied and connects the models to the online Mobility Designer* by showing how relevant Design Principles are embedded throughout the guide.</a:t>
            </a:r>
            <a:endParaRPr sz="1200" b="0" i="0" dirty="0">
              <a:solidFill>
                <a:srgbClr val="292A30"/>
              </a:solidFill>
              <a:latin typeface="Inter"/>
            </a:endParaRPr>
          </a:p>
        </p:txBody>
      </p:sp>
      <p:sp>
        <p:nvSpPr>
          <p:cNvPr id="20" name="Rounded Rectangle 19"/>
          <p:cNvSpPr/>
          <p:nvPr/>
        </p:nvSpPr>
        <p:spPr>
          <a:xfrm>
            <a:off x="502920" y="2432304"/>
            <a:ext cx="6557010" cy="5522976"/>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3159252" y="2598399"/>
            <a:ext cx="6208776" cy="283154"/>
          </a:xfrm>
          <a:prstGeom prst="rect">
            <a:avLst/>
          </a:prstGeom>
          <a:noFill/>
        </p:spPr>
        <p:txBody>
          <a:bodyPr wrap="square" lIns="18288" tIns="18288" rIns="18288" bIns="18288" anchor="t">
            <a:spAutoFit/>
          </a:bodyPr>
          <a:lstStyle/>
          <a:p>
            <a:pPr algn="l"/>
            <a:r>
              <a:rPr sz="1600" b="1" i="0" dirty="0">
                <a:solidFill>
                  <a:srgbClr val="31A48C"/>
                </a:solidFill>
                <a:latin typeface="Inter Display"/>
              </a:rPr>
              <a:t>Contents</a:t>
            </a:r>
          </a:p>
        </p:txBody>
      </p:sp>
      <p:sp>
        <p:nvSpPr>
          <p:cNvPr id="23" name="TextBox 22"/>
          <p:cNvSpPr txBox="1"/>
          <p:nvPr/>
        </p:nvSpPr>
        <p:spPr>
          <a:xfrm>
            <a:off x="749808" y="2999232"/>
            <a:ext cx="2606040" cy="201168"/>
          </a:xfrm>
          <a:prstGeom prst="rect">
            <a:avLst/>
          </a:prstGeom>
          <a:noFill/>
        </p:spPr>
        <p:txBody>
          <a:bodyPr wrap="square" lIns="18288" tIns="18288" rIns="18288" bIns="18288" anchor="t">
            <a:spAutoFit/>
          </a:bodyPr>
          <a:lstStyle/>
          <a:p>
            <a:pPr algn="l"/>
            <a:r>
              <a:rPr sz="980" b="0" i="0" dirty="0">
                <a:solidFill>
                  <a:srgbClr val="292A30"/>
                </a:solidFill>
                <a:latin typeface="Inter"/>
              </a:rPr>
              <a:t>Introduction and contents</a:t>
            </a:r>
          </a:p>
        </p:txBody>
      </p:sp>
      <p:sp>
        <p:nvSpPr>
          <p:cNvPr id="24" name="TextBox 23"/>
          <p:cNvSpPr txBox="1"/>
          <p:nvPr/>
        </p:nvSpPr>
        <p:spPr>
          <a:xfrm>
            <a:off x="3447288" y="2999232"/>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2</a:t>
            </a:r>
          </a:p>
        </p:txBody>
      </p:sp>
      <p:sp>
        <p:nvSpPr>
          <p:cNvPr id="25" name="TextBox 24"/>
          <p:cNvSpPr txBox="1"/>
          <p:nvPr/>
        </p:nvSpPr>
        <p:spPr>
          <a:xfrm>
            <a:off x="749808" y="3474720"/>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Why different study plan models are needed</a:t>
            </a:r>
          </a:p>
        </p:txBody>
      </p:sp>
      <p:sp>
        <p:nvSpPr>
          <p:cNvPr id="26" name="TextBox 25"/>
          <p:cNvSpPr txBox="1"/>
          <p:nvPr/>
        </p:nvSpPr>
        <p:spPr>
          <a:xfrm>
            <a:off x="3447288" y="3474720"/>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3</a:t>
            </a:r>
          </a:p>
        </p:txBody>
      </p:sp>
      <p:sp>
        <p:nvSpPr>
          <p:cNvPr id="27" name="TextBox 26"/>
          <p:cNvSpPr txBox="1"/>
          <p:nvPr/>
        </p:nvSpPr>
        <p:spPr>
          <a:xfrm>
            <a:off x="749808" y="3950208"/>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Choosing between models</a:t>
            </a:r>
          </a:p>
        </p:txBody>
      </p:sp>
      <p:sp>
        <p:nvSpPr>
          <p:cNvPr id="28" name="TextBox 27"/>
          <p:cNvSpPr txBox="1"/>
          <p:nvPr/>
        </p:nvSpPr>
        <p:spPr>
          <a:xfrm>
            <a:off x="3447288" y="3950208"/>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4</a:t>
            </a:r>
          </a:p>
        </p:txBody>
      </p:sp>
      <p:sp>
        <p:nvSpPr>
          <p:cNvPr id="29" name="TextBox 28"/>
          <p:cNvSpPr txBox="1"/>
          <p:nvPr/>
        </p:nvSpPr>
        <p:spPr>
          <a:xfrm>
            <a:off x="749808" y="4425696"/>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At a glance: choosing the right model</a:t>
            </a:r>
          </a:p>
        </p:txBody>
      </p:sp>
      <p:sp>
        <p:nvSpPr>
          <p:cNvPr id="30" name="TextBox 29"/>
          <p:cNvSpPr txBox="1"/>
          <p:nvPr/>
        </p:nvSpPr>
        <p:spPr>
          <a:xfrm>
            <a:off x="3447288" y="4425696"/>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5</a:t>
            </a:r>
          </a:p>
        </p:txBody>
      </p:sp>
      <p:sp>
        <p:nvSpPr>
          <p:cNvPr id="31" name="TextBox 30"/>
          <p:cNvSpPr txBox="1"/>
          <p:nvPr/>
        </p:nvSpPr>
        <p:spPr>
          <a:xfrm>
            <a:off x="749808" y="4901183"/>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Simple decision guide</a:t>
            </a:r>
          </a:p>
        </p:txBody>
      </p:sp>
      <p:sp>
        <p:nvSpPr>
          <p:cNvPr id="32" name="TextBox 31"/>
          <p:cNvSpPr txBox="1"/>
          <p:nvPr/>
        </p:nvSpPr>
        <p:spPr>
          <a:xfrm>
            <a:off x="3447288" y="4901183"/>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6</a:t>
            </a:r>
          </a:p>
        </p:txBody>
      </p:sp>
      <p:sp>
        <p:nvSpPr>
          <p:cNvPr id="33" name="TextBox 32"/>
          <p:cNvSpPr txBox="1"/>
          <p:nvPr/>
        </p:nvSpPr>
        <p:spPr>
          <a:xfrm>
            <a:off x="749808" y="5376672"/>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Model 1: Pre-designed package plan</a:t>
            </a:r>
          </a:p>
        </p:txBody>
      </p:sp>
      <p:sp>
        <p:nvSpPr>
          <p:cNvPr id="34" name="TextBox 33"/>
          <p:cNvSpPr txBox="1"/>
          <p:nvPr/>
        </p:nvSpPr>
        <p:spPr>
          <a:xfrm>
            <a:off x="3447288" y="5376672"/>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7</a:t>
            </a:r>
          </a:p>
        </p:txBody>
      </p:sp>
      <p:sp>
        <p:nvSpPr>
          <p:cNvPr id="35" name="TextBox 34"/>
          <p:cNvSpPr txBox="1"/>
          <p:nvPr/>
        </p:nvSpPr>
        <p:spPr>
          <a:xfrm>
            <a:off x="749808" y="5852160"/>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Model 2: Flexible study plan</a:t>
            </a:r>
          </a:p>
        </p:txBody>
      </p:sp>
      <p:sp>
        <p:nvSpPr>
          <p:cNvPr id="36" name="TextBox 35"/>
          <p:cNvSpPr txBox="1"/>
          <p:nvPr/>
        </p:nvSpPr>
        <p:spPr>
          <a:xfrm>
            <a:off x="3447288" y="5852160"/>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9</a:t>
            </a:r>
          </a:p>
        </p:txBody>
      </p:sp>
      <p:sp>
        <p:nvSpPr>
          <p:cNvPr id="37" name="TextBox 36"/>
          <p:cNvSpPr txBox="1"/>
          <p:nvPr/>
        </p:nvSpPr>
        <p:spPr>
          <a:xfrm>
            <a:off x="749808" y="6327648"/>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Model 3: Plan based on electives</a:t>
            </a:r>
          </a:p>
        </p:txBody>
      </p:sp>
      <p:sp>
        <p:nvSpPr>
          <p:cNvPr id="38" name="TextBox 37"/>
          <p:cNvSpPr txBox="1"/>
          <p:nvPr/>
        </p:nvSpPr>
        <p:spPr>
          <a:xfrm>
            <a:off x="3447288" y="6327648"/>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11</a:t>
            </a:r>
          </a:p>
        </p:txBody>
      </p:sp>
      <p:sp>
        <p:nvSpPr>
          <p:cNvPr id="39" name="TextBox 38"/>
          <p:cNvSpPr txBox="1"/>
          <p:nvPr/>
        </p:nvSpPr>
        <p:spPr>
          <a:xfrm>
            <a:off x="749808" y="6803136"/>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Model 4: Short-term study plan</a:t>
            </a:r>
          </a:p>
        </p:txBody>
      </p:sp>
      <p:sp>
        <p:nvSpPr>
          <p:cNvPr id="40" name="TextBox 39"/>
          <p:cNvSpPr txBox="1"/>
          <p:nvPr/>
        </p:nvSpPr>
        <p:spPr>
          <a:xfrm>
            <a:off x="3447288" y="6803136"/>
            <a:ext cx="320040" cy="201168"/>
          </a:xfrm>
          <a:prstGeom prst="rect">
            <a:avLst/>
          </a:prstGeom>
          <a:noFill/>
        </p:spPr>
        <p:txBody>
          <a:bodyPr wrap="square" lIns="18288" tIns="18288" rIns="18288" bIns="18288" anchor="t">
            <a:spAutoFit/>
          </a:bodyPr>
          <a:lstStyle/>
          <a:p>
            <a:pPr algn="r"/>
            <a:r>
              <a:rPr sz="980" b="1" i="0">
                <a:solidFill>
                  <a:srgbClr val="31A48C"/>
                </a:solidFill>
                <a:latin typeface="Inter"/>
              </a:rPr>
              <a:t>13</a:t>
            </a:r>
          </a:p>
        </p:txBody>
      </p:sp>
      <p:sp>
        <p:nvSpPr>
          <p:cNvPr id="41" name="TextBox 40"/>
          <p:cNvSpPr txBox="1"/>
          <p:nvPr/>
        </p:nvSpPr>
        <p:spPr>
          <a:xfrm>
            <a:off x="3886200" y="2999232"/>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Model 5: Future / open model</a:t>
            </a:r>
          </a:p>
        </p:txBody>
      </p:sp>
      <p:sp>
        <p:nvSpPr>
          <p:cNvPr id="42" name="TextBox 41"/>
          <p:cNvSpPr txBox="1"/>
          <p:nvPr/>
        </p:nvSpPr>
        <p:spPr>
          <a:xfrm>
            <a:off x="6583680" y="2999232"/>
            <a:ext cx="320040" cy="187744"/>
          </a:xfrm>
          <a:prstGeom prst="rect">
            <a:avLst/>
          </a:prstGeom>
          <a:noFill/>
        </p:spPr>
        <p:txBody>
          <a:bodyPr wrap="square" lIns="18288" tIns="18288" rIns="18288" bIns="18288" anchor="t">
            <a:spAutoFit/>
          </a:bodyPr>
          <a:lstStyle/>
          <a:p>
            <a:pPr algn="r"/>
            <a:r>
              <a:rPr sz="980" b="1" i="0" dirty="0">
                <a:solidFill>
                  <a:srgbClr val="31A48C"/>
                </a:solidFill>
                <a:latin typeface="Inter"/>
              </a:rPr>
              <a:t>1</a:t>
            </a:r>
            <a:r>
              <a:rPr lang="de-DE" sz="980" b="1" i="0" dirty="0">
                <a:solidFill>
                  <a:srgbClr val="31A48C"/>
                </a:solidFill>
                <a:latin typeface="Inter"/>
              </a:rPr>
              <a:t>6</a:t>
            </a:r>
            <a:endParaRPr sz="980" b="1" i="0" dirty="0">
              <a:solidFill>
                <a:srgbClr val="31A48C"/>
              </a:solidFill>
              <a:latin typeface="Inter"/>
            </a:endParaRPr>
          </a:p>
        </p:txBody>
      </p:sp>
      <p:sp>
        <p:nvSpPr>
          <p:cNvPr id="43" name="TextBox 42"/>
          <p:cNvSpPr txBox="1"/>
          <p:nvPr/>
        </p:nvSpPr>
        <p:spPr>
          <a:xfrm>
            <a:off x="3886200" y="3474720"/>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Practical format cards: models 1–2</a:t>
            </a:r>
          </a:p>
        </p:txBody>
      </p:sp>
      <p:sp>
        <p:nvSpPr>
          <p:cNvPr id="44" name="TextBox 43"/>
          <p:cNvSpPr txBox="1"/>
          <p:nvPr/>
        </p:nvSpPr>
        <p:spPr>
          <a:xfrm>
            <a:off x="6583680" y="3474720"/>
            <a:ext cx="320040" cy="187744"/>
          </a:xfrm>
          <a:prstGeom prst="rect">
            <a:avLst/>
          </a:prstGeom>
          <a:noFill/>
        </p:spPr>
        <p:txBody>
          <a:bodyPr wrap="square" lIns="18288" tIns="18288" rIns="18288" bIns="18288" anchor="t">
            <a:spAutoFit/>
          </a:bodyPr>
          <a:lstStyle/>
          <a:p>
            <a:pPr algn="r"/>
            <a:r>
              <a:rPr sz="980" b="1" i="0" dirty="0">
                <a:solidFill>
                  <a:srgbClr val="31A48C"/>
                </a:solidFill>
                <a:latin typeface="Inter"/>
              </a:rPr>
              <a:t>1</a:t>
            </a:r>
            <a:r>
              <a:rPr lang="nb-NO" sz="980" b="1" i="0" dirty="0">
                <a:solidFill>
                  <a:srgbClr val="31A48C"/>
                </a:solidFill>
                <a:latin typeface="Inter"/>
              </a:rPr>
              <a:t>8</a:t>
            </a:r>
            <a:endParaRPr sz="980" b="1" i="0" dirty="0">
              <a:solidFill>
                <a:srgbClr val="31A48C"/>
              </a:solidFill>
              <a:latin typeface="Inter"/>
            </a:endParaRPr>
          </a:p>
        </p:txBody>
      </p:sp>
      <p:sp>
        <p:nvSpPr>
          <p:cNvPr id="45" name="TextBox 44"/>
          <p:cNvSpPr txBox="1"/>
          <p:nvPr/>
        </p:nvSpPr>
        <p:spPr>
          <a:xfrm>
            <a:off x="3886200" y="3950208"/>
            <a:ext cx="2606040" cy="201168"/>
          </a:xfrm>
          <a:prstGeom prst="rect">
            <a:avLst/>
          </a:prstGeom>
          <a:noFill/>
        </p:spPr>
        <p:txBody>
          <a:bodyPr wrap="square" lIns="18288" tIns="18288" rIns="18288" bIns="18288" anchor="t">
            <a:spAutoFit/>
          </a:bodyPr>
          <a:lstStyle/>
          <a:p>
            <a:pPr algn="l"/>
            <a:r>
              <a:rPr sz="980" b="0" i="0">
                <a:solidFill>
                  <a:srgbClr val="292A30"/>
                </a:solidFill>
                <a:latin typeface="Inter"/>
              </a:rPr>
              <a:t>Practical format cards: models 3–4</a:t>
            </a:r>
          </a:p>
        </p:txBody>
      </p:sp>
      <p:sp>
        <p:nvSpPr>
          <p:cNvPr id="46" name="TextBox 45"/>
          <p:cNvSpPr txBox="1"/>
          <p:nvPr/>
        </p:nvSpPr>
        <p:spPr>
          <a:xfrm>
            <a:off x="6583680" y="3950208"/>
            <a:ext cx="320040" cy="187744"/>
          </a:xfrm>
          <a:prstGeom prst="rect">
            <a:avLst/>
          </a:prstGeom>
          <a:noFill/>
        </p:spPr>
        <p:txBody>
          <a:bodyPr wrap="square" lIns="18288" tIns="18288" rIns="18288" bIns="18288" anchor="t">
            <a:spAutoFit/>
          </a:bodyPr>
          <a:lstStyle/>
          <a:p>
            <a:pPr algn="r"/>
            <a:r>
              <a:rPr sz="980" b="1" i="0" dirty="0">
                <a:solidFill>
                  <a:srgbClr val="31A48C"/>
                </a:solidFill>
                <a:latin typeface="Inter"/>
              </a:rPr>
              <a:t>1</a:t>
            </a:r>
            <a:r>
              <a:rPr lang="nb-NO" sz="980" b="1" i="0" dirty="0">
                <a:solidFill>
                  <a:srgbClr val="31A48C"/>
                </a:solidFill>
                <a:latin typeface="Inter"/>
              </a:rPr>
              <a:t>9</a:t>
            </a:r>
            <a:endParaRPr sz="980" b="1" i="0" dirty="0">
              <a:solidFill>
                <a:srgbClr val="31A48C"/>
              </a:solidFill>
              <a:latin typeface="Inter"/>
            </a:endParaRPr>
          </a:p>
        </p:txBody>
      </p:sp>
      <p:sp>
        <p:nvSpPr>
          <p:cNvPr id="47" name="TextBox 46"/>
          <p:cNvSpPr txBox="1"/>
          <p:nvPr/>
        </p:nvSpPr>
        <p:spPr>
          <a:xfrm>
            <a:off x="3886200" y="4425696"/>
            <a:ext cx="2606040" cy="187744"/>
          </a:xfrm>
          <a:prstGeom prst="rect">
            <a:avLst/>
          </a:prstGeom>
          <a:noFill/>
        </p:spPr>
        <p:txBody>
          <a:bodyPr wrap="square" lIns="18288" tIns="18288" rIns="18288" bIns="18288" anchor="t">
            <a:spAutoFit/>
          </a:bodyPr>
          <a:lstStyle/>
          <a:p>
            <a:r>
              <a:rPr lang="en-US" sz="980" dirty="0">
                <a:solidFill>
                  <a:srgbClr val="292A30"/>
                </a:solidFill>
                <a:latin typeface="Inter"/>
              </a:rPr>
              <a:t>MTE: what every model must make visible</a:t>
            </a:r>
          </a:p>
        </p:txBody>
      </p:sp>
      <p:sp>
        <p:nvSpPr>
          <p:cNvPr id="48" name="TextBox 47"/>
          <p:cNvSpPr txBox="1"/>
          <p:nvPr/>
        </p:nvSpPr>
        <p:spPr>
          <a:xfrm>
            <a:off x="6583680" y="4425696"/>
            <a:ext cx="320040" cy="187744"/>
          </a:xfrm>
          <a:prstGeom prst="rect">
            <a:avLst/>
          </a:prstGeom>
          <a:noFill/>
        </p:spPr>
        <p:txBody>
          <a:bodyPr wrap="square" lIns="18288" tIns="18288" rIns="18288" bIns="18288" anchor="t">
            <a:spAutoFit/>
          </a:bodyPr>
          <a:lstStyle/>
          <a:p>
            <a:pPr algn="r"/>
            <a:r>
              <a:rPr lang="nb-NO" sz="980" b="1" dirty="0">
                <a:solidFill>
                  <a:srgbClr val="31A48C"/>
                </a:solidFill>
                <a:latin typeface="Inter"/>
              </a:rPr>
              <a:t>20</a:t>
            </a:r>
            <a:endParaRPr sz="980" b="1" i="0" dirty="0">
              <a:solidFill>
                <a:srgbClr val="31A48C"/>
              </a:solidFill>
              <a:latin typeface="Inter"/>
            </a:endParaRPr>
          </a:p>
        </p:txBody>
      </p:sp>
      <p:sp>
        <p:nvSpPr>
          <p:cNvPr id="49" name="TextBox 48"/>
          <p:cNvSpPr txBox="1"/>
          <p:nvPr/>
        </p:nvSpPr>
        <p:spPr>
          <a:xfrm>
            <a:off x="3886200" y="4901183"/>
            <a:ext cx="2606040" cy="187744"/>
          </a:xfrm>
          <a:prstGeom prst="rect">
            <a:avLst/>
          </a:prstGeom>
          <a:noFill/>
        </p:spPr>
        <p:txBody>
          <a:bodyPr wrap="square" lIns="18288" tIns="18288" rIns="18288" bIns="18288" anchor="t">
            <a:spAutoFit/>
          </a:bodyPr>
          <a:lstStyle/>
          <a:p>
            <a:r>
              <a:rPr lang="nb-NO" sz="980" dirty="0">
                <a:solidFill>
                  <a:srgbClr val="292A30"/>
                </a:solidFill>
                <a:latin typeface="Inter"/>
              </a:rPr>
              <a:t>The </a:t>
            </a:r>
            <a:r>
              <a:rPr lang="nb-NO" sz="980" dirty="0" err="1">
                <a:solidFill>
                  <a:srgbClr val="292A30"/>
                </a:solidFill>
                <a:latin typeface="Inter"/>
              </a:rPr>
              <a:t>mobility</a:t>
            </a:r>
            <a:r>
              <a:rPr lang="nb-NO" sz="980" dirty="0">
                <a:solidFill>
                  <a:srgbClr val="292A30"/>
                </a:solidFill>
                <a:latin typeface="Inter"/>
              </a:rPr>
              <a:t> </a:t>
            </a:r>
            <a:r>
              <a:rPr lang="nb-NO" sz="980" dirty="0" err="1">
                <a:solidFill>
                  <a:srgbClr val="292A30"/>
                </a:solidFill>
                <a:latin typeface="Inter"/>
              </a:rPr>
              <a:t>cycle</a:t>
            </a:r>
            <a:endParaRPr lang="nb-NO" sz="980" dirty="0">
              <a:solidFill>
                <a:srgbClr val="292A30"/>
              </a:solidFill>
              <a:latin typeface="Inter"/>
            </a:endParaRPr>
          </a:p>
        </p:txBody>
      </p:sp>
      <p:sp>
        <p:nvSpPr>
          <p:cNvPr id="50" name="TextBox 49"/>
          <p:cNvSpPr txBox="1"/>
          <p:nvPr/>
        </p:nvSpPr>
        <p:spPr>
          <a:xfrm>
            <a:off x="6583680" y="4901183"/>
            <a:ext cx="320040" cy="187744"/>
          </a:xfrm>
          <a:prstGeom prst="rect">
            <a:avLst/>
          </a:prstGeom>
          <a:noFill/>
        </p:spPr>
        <p:txBody>
          <a:bodyPr wrap="square" lIns="18288" tIns="18288" rIns="18288" bIns="18288" anchor="t">
            <a:spAutoFit/>
          </a:bodyPr>
          <a:lstStyle/>
          <a:p>
            <a:pPr algn="r"/>
            <a:r>
              <a:rPr sz="980" b="1" i="0" dirty="0">
                <a:solidFill>
                  <a:srgbClr val="31A48C"/>
                </a:solidFill>
                <a:latin typeface="Inter"/>
              </a:rPr>
              <a:t>2</a:t>
            </a:r>
            <a:r>
              <a:rPr lang="nb-NO" sz="980" b="1" i="0" dirty="0">
                <a:solidFill>
                  <a:srgbClr val="31A48C"/>
                </a:solidFill>
                <a:latin typeface="Inter"/>
              </a:rPr>
              <a:t>1</a:t>
            </a:r>
            <a:endParaRPr sz="980" b="1" i="0" dirty="0">
              <a:solidFill>
                <a:srgbClr val="31A48C"/>
              </a:solidFill>
              <a:latin typeface="Inter"/>
            </a:endParaRPr>
          </a:p>
        </p:txBody>
      </p:sp>
      <p:sp>
        <p:nvSpPr>
          <p:cNvPr id="51" name="TextBox 50"/>
          <p:cNvSpPr txBox="1"/>
          <p:nvPr/>
        </p:nvSpPr>
        <p:spPr>
          <a:xfrm>
            <a:off x="3886200" y="5376672"/>
            <a:ext cx="2606040" cy="187744"/>
          </a:xfrm>
          <a:prstGeom prst="rect">
            <a:avLst/>
          </a:prstGeom>
          <a:noFill/>
        </p:spPr>
        <p:txBody>
          <a:bodyPr wrap="square" lIns="18288" tIns="18288" rIns="18288" bIns="18288" anchor="t">
            <a:spAutoFit/>
          </a:bodyPr>
          <a:lstStyle/>
          <a:p>
            <a:r>
              <a:rPr lang="nb-NO" sz="980" dirty="0">
                <a:solidFill>
                  <a:srgbClr val="292A30"/>
                </a:solidFill>
                <a:latin typeface="Inter"/>
              </a:rPr>
              <a:t>One-</a:t>
            </a:r>
            <a:r>
              <a:rPr lang="nb-NO" sz="980" dirty="0" err="1">
                <a:solidFill>
                  <a:srgbClr val="292A30"/>
                </a:solidFill>
                <a:latin typeface="Inter"/>
              </a:rPr>
              <a:t>page</a:t>
            </a:r>
            <a:r>
              <a:rPr lang="nb-NO" sz="980" dirty="0">
                <a:solidFill>
                  <a:srgbClr val="292A30"/>
                </a:solidFill>
                <a:latin typeface="Inter"/>
              </a:rPr>
              <a:t> planning </a:t>
            </a:r>
            <a:r>
              <a:rPr lang="nb-NO" sz="980" dirty="0" err="1">
                <a:solidFill>
                  <a:srgbClr val="292A30"/>
                </a:solidFill>
                <a:latin typeface="Inter"/>
              </a:rPr>
              <a:t>checklist</a:t>
            </a:r>
            <a:endParaRPr lang="nb-NO" sz="980" dirty="0">
              <a:solidFill>
                <a:srgbClr val="292A30"/>
              </a:solidFill>
              <a:latin typeface="Inter"/>
            </a:endParaRPr>
          </a:p>
        </p:txBody>
      </p:sp>
      <p:sp>
        <p:nvSpPr>
          <p:cNvPr id="52" name="TextBox 51"/>
          <p:cNvSpPr txBox="1"/>
          <p:nvPr/>
        </p:nvSpPr>
        <p:spPr>
          <a:xfrm>
            <a:off x="6583680" y="5376672"/>
            <a:ext cx="320040" cy="187744"/>
          </a:xfrm>
          <a:prstGeom prst="rect">
            <a:avLst/>
          </a:prstGeom>
          <a:noFill/>
        </p:spPr>
        <p:txBody>
          <a:bodyPr wrap="square" lIns="18288" tIns="18288" rIns="18288" bIns="18288" anchor="t">
            <a:spAutoFit/>
          </a:bodyPr>
          <a:lstStyle/>
          <a:p>
            <a:pPr algn="r"/>
            <a:r>
              <a:rPr sz="980" b="1" i="0" dirty="0">
                <a:solidFill>
                  <a:srgbClr val="31A48C"/>
                </a:solidFill>
                <a:latin typeface="Inter"/>
              </a:rPr>
              <a:t>2</a:t>
            </a:r>
            <a:r>
              <a:rPr lang="nb-NO" sz="980" b="1" i="0" dirty="0">
                <a:solidFill>
                  <a:srgbClr val="31A48C"/>
                </a:solidFill>
                <a:latin typeface="Inter"/>
              </a:rPr>
              <a:t>2</a:t>
            </a:r>
            <a:endParaRPr sz="980" b="1" i="0" dirty="0">
              <a:solidFill>
                <a:srgbClr val="31A48C"/>
              </a:solidFill>
              <a:latin typeface="Inter"/>
            </a:endParaRPr>
          </a:p>
        </p:txBody>
      </p:sp>
      <p:sp>
        <p:nvSpPr>
          <p:cNvPr id="57" name="Rounded Rectangle 56"/>
          <p:cNvSpPr/>
          <p:nvPr/>
        </p:nvSpPr>
        <p:spPr>
          <a:xfrm>
            <a:off x="502920" y="8183879"/>
            <a:ext cx="653796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8" name="TextBox 57"/>
          <p:cNvSpPr txBox="1"/>
          <p:nvPr/>
        </p:nvSpPr>
        <p:spPr>
          <a:xfrm>
            <a:off x="713232" y="8394192"/>
            <a:ext cx="6126480" cy="400110"/>
          </a:xfrm>
          <a:prstGeom prst="rect">
            <a:avLst/>
          </a:prstGeom>
          <a:noFill/>
        </p:spPr>
        <p:txBody>
          <a:bodyPr wrap="square" lIns="18288" tIns="18288" rIns="18288" bIns="18288" anchor="t">
            <a:spAutoFit/>
          </a:bodyPr>
          <a:lstStyle/>
          <a:p>
            <a:pPr algn="ctr"/>
            <a:r>
              <a:rPr lang="nb-NO" sz="1180" dirty="0">
                <a:solidFill>
                  <a:srgbClr val="868B98"/>
                </a:solidFill>
                <a:latin typeface="Inter"/>
              </a:rPr>
              <a:t>*The </a:t>
            </a:r>
            <a:r>
              <a:rPr lang="nb-NO" sz="1180" dirty="0" err="1">
                <a:solidFill>
                  <a:srgbClr val="868B98"/>
                </a:solidFill>
                <a:latin typeface="Inter"/>
              </a:rPr>
              <a:t>Mobility</a:t>
            </a:r>
            <a:r>
              <a:rPr lang="nb-NO" sz="1180" dirty="0">
                <a:solidFill>
                  <a:srgbClr val="868B98"/>
                </a:solidFill>
                <a:latin typeface="Inter"/>
              </a:rPr>
              <a:t> Designer is an online </a:t>
            </a:r>
            <a:r>
              <a:rPr lang="nb-NO" sz="1180" dirty="0" err="1">
                <a:solidFill>
                  <a:srgbClr val="868B98"/>
                </a:solidFill>
                <a:latin typeface="Inter"/>
              </a:rPr>
              <a:t>tool</a:t>
            </a:r>
            <a:r>
              <a:rPr lang="nb-NO" sz="1180">
                <a:solidFill>
                  <a:srgbClr val="868B98"/>
                </a:solidFill>
                <a:latin typeface="Inter"/>
              </a:rPr>
              <a:t>: </a:t>
            </a:r>
          </a:p>
          <a:p>
            <a:pPr algn="ctr"/>
            <a:r>
              <a:rPr lang="nb-NO" sz="1180">
                <a:latin typeface="Inter"/>
                <a:hlinkClick r:id="rId2" tooltip="Opprinnelig URL-adresse: https://teacher-academy-music.eu/welcome-to-mobility-designer. Klikk eller trykk hvis du stoler på denne koblingen."/>
              </a:rPr>
              <a:t>https</a:t>
            </a:r>
            <a:r>
              <a:rPr lang="nb-NO" sz="1180" dirty="0">
                <a:latin typeface="Inter"/>
                <a:hlinkClick r:id="rId2" tooltip="Opprinnelig URL-adresse: https://teacher-academy-music.eu/welcome-to-mobility-designer. Klikk eller trykk hvis du stoler på denne koblingen."/>
              </a:rPr>
              <a:t>://teacher-academy-music.eu/welcome-to-mobility-designer</a:t>
            </a:r>
            <a:endParaRPr sz="1180" b="0" i="0" dirty="0">
              <a:solidFill>
                <a:srgbClr val="868B98"/>
              </a:solidFill>
              <a:latin typeface="Inter"/>
            </a:endParaRPr>
          </a:p>
        </p:txBody>
      </p:sp>
      <p:sp>
        <p:nvSpPr>
          <p:cNvPr id="59" name="Rectangle 58"/>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0" name="Rectangle 59"/>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1" name="Rectangle 60"/>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2" name="Rectangle 61"/>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3" name="Rectangle 62"/>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64" name="Picture 63" descr="ae0cb0ee-2fc7-52ba-945e-1150cd5e4d92.png"/>
          <p:cNvPicPr>
            <a:picLocks noChangeAspect="1"/>
          </p:cNvPicPr>
          <p:nvPr/>
        </p:nvPicPr>
        <p:blipFill>
          <a:blip r:embed="rId3"/>
          <a:stretch>
            <a:fillRect/>
          </a:stretch>
        </p:blipFill>
        <p:spPr>
          <a:xfrm>
            <a:off x="5833872" y="347472"/>
            <a:ext cx="913094" cy="438912"/>
          </a:xfrm>
          <a:prstGeom prst="rect">
            <a:avLst/>
          </a:prstGeom>
        </p:spPr>
      </p:pic>
      <p:pic>
        <p:nvPicPr>
          <p:cNvPr id="68" name="Bilde 67">
            <a:extLst>
              <a:ext uri="{FF2B5EF4-FFF2-40B4-BE49-F238E27FC236}">
                <a16:creationId xmlns:a16="http://schemas.microsoft.com/office/drawing/2014/main" id="{B72D7B7A-CF52-6B14-C3DC-75D8D98FCCCE}"/>
              </a:ext>
            </a:extLst>
          </p:cNvPr>
          <p:cNvPicPr>
            <a:picLocks noChangeAspect="1"/>
          </p:cNvPicPr>
          <p:nvPr/>
        </p:nvPicPr>
        <p:blipFill>
          <a:blip r:embed="rId4"/>
          <a:stretch>
            <a:fillRect/>
          </a:stretch>
        </p:blipFill>
        <p:spPr>
          <a:xfrm>
            <a:off x="3355848" y="9589433"/>
            <a:ext cx="937588" cy="77333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73204" y="426912"/>
            <a:ext cx="5370396" cy="383182"/>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MTE: what every model must make</a:t>
            </a:r>
            <a:r>
              <a:rPr lang="nb-NO" sz="2250" b="1" dirty="0">
                <a:solidFill>
                  <a:srgbClr val="292A30"/>
                </a:solidFill>
                <a:latin typeface="Inter Display"/>
              </a:rPr>
              <a:t> </a:t>
            </a:r>
            <a:r>
              <a:rPr sz="2250" b="1" i="0" dirty="0">
                <a:solidFill>
                  <a:srgbClr val="292A30"/>
                </a:solidFill>
                <a:latin typeface="Inter Display"/>
              </a:rPr>
              <a:t>visible</a:t>
            </a:r>
          </a:p>
        </p:txBody>
      </p:sp>
      <p:sp>
        <p:nvSpPr>
          <p:cNvPr id="12" name="TextBox 11"/>
          <p:cNvSpPr txBox="1"/>
          <p:nvPr/>
        </p:nvSpPr>
        <p:spPr>
          <a:xfrm>
            <a:off x="654357" y="829248"/>
            <a:ext cx="4754880" cy="219456"/>
          </a:xfrm>
          <a:prstGeom prst="rect">
            <a:avLst/>
          </a:prstGeom>
          <a:noFill/>
        </p:spPr>
        <p:txBody>
          <a:bodyPr wrap="square" lIns="18288" tIns="18288" rIns="18288" bIns="18288" anchor="t">
            <a:spAutoFit/>
          </a:bodyPr>
          <a:lstStyle/>
          <a:p>
            <a:pPr algn="l"/>
            <a:r>
              <a:rPr sz="1100" b="0" i="0" dirty="0">
                <a:solidFill>
                  <a:srgbClr val="868B98"/>
                </a:solidFill>
                <a:latin typeface="Inter"/>
              </a:rPr>
              <a:t>The model is useful only if students and staff can see how key MTE challenges are handled.</a:t>
            </a:r>
            <a:r>
              <a:rPr sz="850" i="1">
                <a:solidFill>
                  <a:srgbClr val="239682"/>
                </a:solidFill>
              </a:rPr>
              <a:t> (see DP 3.2 and DP 3.4)</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20</a:t>
            </a:r>
          </a:p>
        </p:txBody>
      </p:sp>
      <p:sp>
        <p:nvSpPr>
          <p:cNvPr id="16" name="Rounded Rectangle 15"/>
          <p:cNvSpPr/>
          <p:nvPr/>
        </p:nvSpPr>
        <p:spPr>
          <a:xfrm>
            <a:off x="502920" y="1325880"/>
            <a:ext cx="2057400" cy="2880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325880"/>
            <a:ext cx="91440" cy="28803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444752"/>
            <a:ext cx="172821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Instrumental tuition</a:t>
            </a:r>
          </a:p>
        </p:txBody>
      </p:sp>
      <p:sp>
        <p:nvSpPr>
          <p:cNvPr id="19" name="Oval 18"/>
          <p:cNvSpPr/>
          <p:nvPr/>
        </p:nvSpPr>
        <p:spPr>
          <a:xfrm>
            <a:off x="1280160" y="1737360"/>
            <a:ext cx="438912" cy="438912"/>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1280160" y="173736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1" name="TextBox 20"/>
          <p:cNvSpPr txBox="1"/>
          <p:nvPr/>
        </p:nvSpPr>
        <p:spPr>
          <a:xfrm>
            <a:off x="731520" y="2331720"/>
            <a:ext cx="1645920" cy="14173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What is guaranteed?</a:t>
            </a:r>
          </a:p>
          <a:p>
            <a:pPr algn="l">
              <a:lnSpc>
                <a:spcPct val="105000"/>
              </a:lnSpc>
            </a:pPr>
            <a:r>
              <a:rPr sz="1080">
                <a:solidFill>
                  <a:srgbClr val="292A30"/>
                </a:solidFill>
                <a:latin typeface="Inter"/>
              </a:rPr>
              <a:t>How many lessons or what format?</a:t>
            </a:r>
          </a:p>
          <a:p>
            <a:pPr algn="l">
              <a:lnSpc>
                <a:spcPct val="105000"/>
              </a:lnSpc>
            </a:pPr>
            <a:r>
              <a:rPr sz="1080">
                <a:solidFill>
                  <a:srgbClr val="292A30"/>
                </a:solidFill>
                <a:latin typeface="Inter"/>
              </a:rPr>
              <a:t>Who teaches and how is it recognised?</a:t>
            </a:r>
          </a:p>
        </p:txBody>
      </p:sp>
      <p:sp>
        <p:nvSpPr>
          <p:cNvPr id="22" name="Rounded Rectangle 21"/>
          <p:cNvSpPr/>
          <p:nvPr/>
        </p:nvSpPr>
        <p:spPr>
          <a:xfrm>
            <a:off x="2743200" y="1325880"/>
            <a:ext cx="2057400" cy="2880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Rectangle 22"/>
          <p:cNvSpPr/>
          <p:nvPr/>
        </p:nvSpPr>
        <p:spPr>
          <a:xfrm>
            <a:off x="2743200" y="1325880"/>
            <a:ext cx="91440" cy="28803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2907792" y="1444752"/>
            <a:ext cx="172821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Ensemble participation</a:t>
            </a:r>
          </a:p>
        </p:txBody>
      </p:sp>
      <p:sp>
        <p:nvSpPr>
          <p:cNvPr id="25" name="Oval 24"/>
          <p:cNvSpPr/>
          <p:nvPr/>
        </p:nvSpPr>
        <p:spPr>
          <a:xfrm>
            <a:off x="3520440" y="1737360"/>
            <a:ext cx="438912" cy="438912"/>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3520440" y="173736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7" name="TextBox 26"/>
          <p:cNvSpPr txBox="1"/>
          <p:nvPr/>
        </p:nvSpPr>
        <p:spPr>
          <a:xfrm>
            <a:off x="2971800" y="2331720"/>
            <a:ext cx="1645920" cy="14173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Can the student join an ensemble?</a:t>
            </a:r>
          </a:p>
          <a:p>
            <a:pPr algn="l">
              <a:lnSpc>
                <a:spcPct val="105000"/>
              </a:lnSpc>
            </a:pPr>
            <a:r>
              <a:rPr sz="1080">
                <a:solidFill>
                  <a:srgbClr val="292A30"/>
                </a:solidFill>
                <a:latin typeface="Inter"/>
              </a:rPr>
              <a:t>Does it carry credit?</a:t>
            </a:r>
          </a:p>
          <a:p>
            <a:pPr algn="l">
              <a:lnSpc>
                <a:spcPct val="105000"/>
              </a:lnSpc>
            </a:pPr>
            <a:r>
              <a:rPr sz="1080">
                <a:solidFill>
                  <a:srgbClr val="292A30"/>
                </a:solidFill>
                <a:latin typeface="Inter"/>
              </a:rPr>
              <a:t>How does it support musical learning and social integration?</a:t>
            </a:r>
          </a:p>
        </p:txBody>
      </p:sp>
      <p:sp>
        <p:nvSpPr>
          <p:cNvPr id="28" name="Rounded Rectangle 27"/>
          <p:cNvSpPr/>
          <p:nvPr/>
        </p:nvSpPr>
        <p:spPr>
          <a:xfrm>
            <a:off x="4983480" y="1325880"/>
            <a:ext cx="2057400" cy="2880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4983480" y="1325880"/>
            <a:ext cx="91440" cy="28803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5148072" y="1444752"/>
            <a:ext cx="172821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Practicum</a:t>
            </a:r>
          </a:p>
        </p:txBody>
      </p:sp>
      <p:sp>
        <p:nvSpPr>
          <p:cNvPr id="31" name="Oval 30"/>
          <p:cNvSpPr/>
          <p:nvPr/>
        </p:nvSpPr>
        <p:spPr>
          <a:xfrm>
            <a:off x="5760720" y="1737360"/>
            <a:ext cx="438912" cy="438912"/>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5760720" y="173736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3" name="TextBox 32"/>
          <p:cNvSpPr txBox="1"/>
          <p:nvPr/>
        </p:nvSpPr>
        <p:spPr>
          <a:xfrm>
            <a:off x="5212080" y="2331720"/>
            <a:ext cx="1645920" cy="14173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Can practicum be included abroad?</a:t>
            </a:r>
          </a:p>
          <a:p>
            <a:pPr algn="l">
              <a:lnSpc>
                <a:spcPct val="105000"/>
              </a:lnSpc>
            </a:pPr>
            <a:r>
              <a:rPr sz="1080">
                <a:solidFill>
                  <a:srgbClr val="292A30"/>
                </a:solidFill>
                <a:latin typeface="Inter"/>
              </a:rPr>
              <a:t>If not, how is sequencing handled?</a:t>
            </a:r>
          </a:p>
          <a:p>
            <a:pPr algn="l">
              <a:lnSpc>
                <a:spcPct val="105000"/>
              </a:lnSpc>
            </a:pPr>
            <a:r>
              <a:rPr sz="1080">
                <a:solidFill>
                  <a:srgbClr val="292A30"/>
                </a:solidFill>
                <a:latin typeface="Inter"/>
              </a:rPr>
              <a:t>What alternatives are possible?</a:t>
            </a:r>
          </a:p>
        </p:txBody>
      </p:sp>
      <p:sp>
        <p:nvSpPr>
          <p:cNvPr id="34" name="Rounded Rectangle 33"/>
          <p:cNvSpPr/>
          <p:nvPr/>
        </p:nvSpPr>
        <p:spPr>
          <a:xfrm>
            <a:off x="502920" y="4526280"/>
            <a:ext cx="6537960" cy="22402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502920" y="4526280"/>
            <a:ext cx="91440" cy="224028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TextBox 35"/>
          <p:cNvSpPr txBox="1"/>
          <p:nvPr/>
        </p:nvSpPr>
        <p:spPr>
          <a:xfrm>
            <a:off x="667512" y="4645152"/>
            <a:ext cx="620877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Equity perspective</a:t>
            </a:r>
          </a:p>
        </p:txBody>
      </p:sp>
      <p:sp>
        <p:nvSpPr>
          <p:cNvPr id="37" name="TextBox 36"/>
          <p:cNvSpPr txBox="1"/>
          <p:nvPr/>
        </p:nvSpPr>
        <p:spPr>
          <a:xfrm>
            <a:off x="713232" y="4901184"/>
            <a:ext cx="6126480" cy="1325880"/>
          </a:xfrm>
          <a:prstGeom prst="rect">
            <a:avLst/>
          </a:prstGeom>
          <a:noFill/>
        </p:spPr>
        <p:txBody>
          <a:bodyPr wrap="square" lIns="18288" tIns="18288" rIns="18288" bIns="18288" anchor="t">
            <a:spAutoFit/>
          </a:bodyPr>
          <a:lstStyle/>
          <a:p>
            <a:pPr algn="l"/>
            <a:r>
              <a:rPr sz="1230" b="0" i="0">
                <a:solidFill>
                  <a:srgbClr val="292A30"/>
                </a:solidFill>
                <a:latin typeface="Inter"/>
              </a:rPr>
              <a:t>Different models distribute uncertainty differently. Highly flexible models may be rich and rewarding, but they can also place more responsibility on the student to navigate systems, negotiate changes and absorb risk. More structured models can broaden access by reducing that burden. A strong mobility system should offer more than one pathway.</a:t>
            </a:r>
            <a:r>
              <a:rPr sz="850" i="1">
                <a:solidFill>
                  <a:srgbClr val="239682"/>
                </a:solidFill>
              </a:rPr>
              <a:t> (see DP 5.2)</a:t>
            </a:r>
          </a:p>
        </p:txBody>
      </p:sp>
      <p:sp>
        <p:nvSpPr>
          <p:cNvPr id="38" name="Rounded Rectangle 37"/>
          <p:cNvSpPr/>
          <p:nvPr/>
        </p:nvSpPr>
        <p:spPr>
          <a:xfrm>
            <a:off x="502920" y="7086600"/>
            <a:ext cx="6537960" cy="822960"/>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TextBox 38"/>
          <p:cNvSpPr txBox="1"/>
          <p:nvPr/>
        </p:nvSpPr>
        <p:spPr>
          <a:xfrm>
            <a:off x="731520" y="7351775"/>
            <a:ext cx="6080760" cy="182880"/>
          </a:xfrm>
          <a:prstGeom prst="rect">
            <a:avLst/>
          </a:prstGeom>
          <a:noFill/>
        </p:spPr>
        <p:txBody>
          <a:bodyPr wrap="square" lIns="18288" tIns="18288" rIns="18288" bIns="18288" anchor="t">
            <a:spAutoFit/>
          </a:bodyPr>
          <a:lstStyle/>
          <a:p>
            <a:pPr algn="ctr"/>
            <a:r>
              <a:rPr sz="1220" b="0" i="0">
                <a:solidFill>
                  <a:srgbClr val="FFFFFF"/>
                </a:solidFill>
                <a:latin typeface="Inter"/>
              </a:rPr>
              <a:t>Equity is not only about giving students the same option. It is about giving them options that are realistically accessible.</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6BCF8B76-C1CB-9A3A-437D-193711623964}"/>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25773" y="541213"/>
            <a:ext cx="4572000" cy="310896"/>
          </a:xfrm>
          <a:prstGeom prst="rect">
            <a:avLst/>
          </a:prstGeom>
          <a:noFill/>
        </p:spPr>
        <p:txBody>
          <a:bodyPr wrap="square" lIns="18288" tIns="18288" rIns="18288" bIns="18288" anchor="t">
            <a:spAutoFit/>
          </a:bodyPr>
          <a:lstStyle/>
          <a:p>
            <a:pPr algn="l"/>
            <a:r>
              <a:rPr sz="2250" b="1" i="0">
                <a:solidFill>
                  <a:srgbClr val="292A30"/>
                </a:solidFill>
                <a:latin typeface="Inter Display"/>
              </a:rPr>
              <a:t>The mobility cycle</a:t>
            </a:r>
          </a:p>
        </p:txBody>
      </p:sp>
      <p:sp>
        <p:nvSpPr>
          <p:cNvPr id="12" name="TextBox 11"/>
          <p:cNvSpPr txBox="1"/>
          <p:nvPr/>
        </p:nvSpPr>
        <p:spPr>
          <a:xfrm>
            <a:off x="525773" y="943549"/>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Before, during and after mobility need different forms of support.</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21</a:t>
            </a:r>
          </a:p>
        </p:txBody>
      </p:sp>
      <p:sp>
        <p:nvSpPr>
          <p:cNvPr id="16" name="Rounded Rectangle 15"/>
          <p:cNvSpPr/>
          <p:nvPr/>
        </p:nvSpPr>
        <p:spPr>
          <a:xfrm>
            <a:off x="502920" y="1828800"/>
            <a:ext cx="2057400" cy="33375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828800"/>
            <a:ext cx="91440" cy="33375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947672"/>
            <a:ext cx="172821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Before</a:t>
            </a:r>
          </a:p>
        </p:txBody>
      </p:sp>
      <p:sp>
        <p:nvSpPr>
          <p:cNvPr id="19" name="Oval 18"/>
          <p:cNvSpPr/>
          <p:nvPr/>
        </p:nvSpPr>
        <p:spPr>
          <a:xfrm>
            <a:off x="1280160" y="2267712"/>
            <a:ext cx="438912" cy="438912"/>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1280160" y="2267712"/>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1" name="TextBox 20"/>
          <p:cNvSpPr txBox="1"/>
          <p:nvPr/>
        </p:nvSpPr>
        <p:spPr>
          <a:xfrm>
            <a:off x="731520" y="2880360"/>
            <a:ext cx="1645920" cy="16459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clear programme information</a:t>
            </a:r>
          </a:p>
          <a:p>
            <a:pPr algn="l">
              <a:lnSpc>
                <a:spcPct val="105000"/>
              </a:lnSpc>
            </a:pPr>
            <a:r>
              <a:rPr sz="1080">
                <a:solidFill>
                  <a:srgbClr val="292A30"/>
                </a:solidFill>
                <a:latin typeface="Inter"/>
              </a:rPr>
              <a:t>learning agreement and recognition</a:t>
            </a:r>
            <a:r>
              <a:rPr sz="850" i="1">
                <a:solidFill>
                  <a:srgbClr val="239682"/>
                </a:solidFill>
              </a:rPr>
              <a:t> (see DP 3.4)</a:t>
            </a:r>
          </a:p>
          <a:p>
            <a:pPr algn="l">
              <a:lnSpc>
                <a:spcPct val="105000"/>
              </a:lnSpc>
            </a:pPr>
            <a:r>
              <a:rPr sz="1080">
                <a:solidFill>
                  <a:srgbClr val="292A30"/>
                </a:solidFill>
                <a:latin typeface="Inter"/>
              </a:rPr>
              <a:t>practical preparation</a:t>
            </a:r>
          </a:p>
          <a:p>
            <a:pPr algn="l">
              <a:lnSpc>
                <a:spcPct val="105000"/>
              </a:lnSpc>
            </a:pPr>
            <a:r>
              <a:rPr sz="1080">
                <a:solidFill>
                  <a:srgbClr val="292A30"/>
                </a:solidFill>
                <a:latin typeface="Inter"/>
              </a:rPr>
              <a:t>peer or mentor contact</a:t>
            </a:r>
          </a:p>
        </p:txBody>
      </p:sp>
      <p:sp>
        <p:nvSpPr>
          <p:cNvPr id="22" name="Rounded Rectangle 21"/>
          <p:cNvSpPr/>
          <p:nvPr/>
        </p:nvSpPr>
        <p:spPr>
          <a:xfrm>
            <a:off x="2743200" y="1828800"/>
            <a:ext cx="2057400" cy="33375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Rectangle 22"/>
          <p:cNvSpPr/>
          <p:nvPr/>
        </p:nvSpPr>
        <p:spPr>
          <a:xfrm>
            <a:off x="2743200" y="1828800"/>
            <a:ext cx="91440" cy="333756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2907792" y="1947672"/>
            <a:ext cx="172821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During</a:t>
            </a:r>
          </a:p>
        </p:txBody>
      </p:sp>
      <p:sp>
        <p:nvSpPr>
          <p:cNvPr id="25" name="Oval 24"/>
          <p:cNvSpPr/>
          <p:nvPr/>
        </p:nvSpPr>
        <p:spPr>
          <a:xfrm>
            <a:off x="3520440" y="2267712"/>
            <a:ext cx="438912" cy="438912"/>
          </a:xfrm>
          <a:prstGeom prst="ellipse">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3520440" y="2267712"/>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7" name="TextBox 26"/>
          <p:cNvSpPr txBox="1"/>
          <p:nvPr/>
        </p:nvSpPr>
        <p:spPr>
          <a:xfrm>
            <a:off x="2971800" y="2880360"/>
            <a:ext cx="1645920" cy="16459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named contact person</a:t>
            </a:r>
          </a:p>
          <a:p>
            <a:pPr algn="l">
              <a:lnSpc>
                <a:spcPct val="105000"/>
              </a:lnSpc>
            </a:pPr>
            <a:r>
              <a:rPr sz="1080">
                <a:solidFill>
                  <a:srgbClr val="292A30"/>
                </a:solidFill>
                <a:latin typeface="Inter"/>
              </a:rPr>
              <a:t>academic advising</a:t>
            </a:r>
          </a:p>
          <a:p>
            <a:pPr algn="l">
              <a:lnSpc>
                <a:spcPct val="105000"/>
              </a:lnSpc>
            </a:pPr>
            <a:r>
              <a:rPr sz="1080">
                <a:solidFill>
                  <a:srgbClr val="292A30"/>
                </a:solidFill>
                <a:latin typeface="Inter"/>
              </a:rPr>
              <a:t>ensemble/social integration</a:t>
            </a:r>
          </a:p>
          <a:p>
            <a:pPr algn="l">
              <a:lnSpc>
                <a:spcPct val="105000"/>
              </a:lnSpc>
            </a:pPr>
            <a:r>
              <a:rPr sz="1080">
                <a:solidFill>
                  <a:srgbClr val="292A30"/>
                </a:solidFill>
                <a:latin typeface="Inter"/>
              </a:rPr>
              <a:t>well-being check-ins</a:t>
            </a:r>
            <a:r>
              <a:rPr sz="850" i="1">
                <a:solidFill>
                  <a:srgbClr val="239682"/>
                </a:solidFill>
              </a:rPr>
              <a:t> (see DP 5.2)</a:t>
            </a:r>
          </a:p>
        </p:txBody>
      </p:sp>
      <p:sp>
        <p:nvSpPr>
          <p:cNvPr id="28" name="Rounded Rectangle 27"/>
          <p:cNvSpPr/>
          <p:nvPr/>
        </p:nvSpPr>
        <p:spPr>
          <a:xfrm>
            <a:off x="4983480" y="1828800"/>
            <a:ext cx="2057400" cy="33375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4983480" y="1828800"/>
            <a:ext cx="91440" cy="333756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5148072" y="1947672"/>
            <a:ext cx="172821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After</a:t>
            </a:r>
          </a:p>
        </p:txBody>
      </p:sp>
      <p:sp>
        <p:nvSpPr>
          <p:cNvPr id="31" name="Oval 30"/>
          <p:cNvSpPr/>
          <p:nvPr/>
        </p:nvSpPr>
        <p:spPr>
          <a:xfrm>
            <a:off x="5760720" y="2267712"/>
            <a:ext cx="438912" cy="438912"/>
          </a:xfrm>
          <a:prstGeom prst="ellipse">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5760720" y="2267712"/>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3" name="TextBox 32"/>
          <p:cNvSpPr txBox="1"/>
          <p:nvPr/>
        </p:nvSpPr>
        <p:spPr>
          <a:xfrm>
            <a:off x="5212080" y="2880360"/>
            <a:ext cx="1645920" cy="1645920"/>
          </a:xfrm>
          <a:prstGeom prst="rect">
            <a:avLst/>
          </a:prstGeom>
          <a:noFill/>
        </p:spPr>
        <p:txBody>
          <a:bodyPr wrap="square" lIns="18288" tIns="18288" rIns="18288" bIns="18288">
            <a:spAutoFit/>
          </a:bodyPr>
          <a:lstStyle/>
          <a:p>
            <a:pPr algn="l">
              <a:lnSpc>
                <a:spcPct val="105000"/>
              </a:lnSpc>
            </a:pPr>
            <a:r>
              <a:rPr sz="1080">
                <a:solidFill>
                  <a:srgbClr val="292A30"/>
                </a:solidFill>
                <a:latin typeface="Inter"/>
              </a:rPr>
              <a:t>credit closure</a:t>
            </a:r>
          </a:p>
          <a:p>
            <a:pPr algn="l">
              <a:lnSpc>
                <a:spcPct val="105000"/>
              </a:lnSpc>
            </a:pPr>
            <a:r>
              <a:rPr sz="1080">
                <a:solidFill>
                  <a:srgbClr val="292A30"/>
                </a:solidFill>
                <a:latin typeface="Inter"/>
              </a:rPr>
              <a:t>reflection and debriefing</a:t>
            </a:r>
          </a:p>
          <a:p>
            <a:pPr algn="l">
              <a:lnSpc>
                <a:spcPct val="105000"/>
              </a:lnSpc>
            </a:pPr>
            <a:r>
              <a:rPr sz="1080">
                <a:solidFill>
                  <a:srgbClr val="292A30"/>
                </a:solidFill>
                <a:latin typeface="Inter"/>
              </a:rPr>
              <a:t>reintegration into home studies</a:t>
            </a:r>
          </a:p>
          <a:p>
            <a:pPr algn="l">
              <a:lnSpc>
                <a:spcPct val="105000"/>
              </a:lnSpc>
            </a:pPr>
            <a:r>
              <a:rPr sz="1080">
                <a:solidFill>
                  <a:srgbClr val="292A30"/>
                </a:solidFill>
                <a:latin typeface="Inter"/>
              </a:rPr>
              <a:t>student experience shared forward</a:t>
            </a:r>
          </a:p>
        </p:txBody>
      </p:sp>
      <p:sp>
        <p:nvSpPr>
          <p:cNvPr id="34" name="Chevron 33"/>
          <p:cNvSpPr/>
          <p:nvPr/>
        </p:nvSpPr>
        <p:spPr>
          <a:xfrm>
            <a:off x="2487168" y="3200400"/>
            <a:ext cx="292608" cy="502920"/>
          </a:xfrm>
          <a:prstGeom prst="chevron">
            <a:avLst/>
          </a:prstGeom>
          <a:solidFill>
            <a:srgbClr val="868B98"/>
          </a:solidFill>
          <a:ln>
            <a:solidFill>
              <a:srgbClr val="868B9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Chevron 34"/>
          <p:cNvSpPr/>
          <p:nvPr/>
        </p:nvSpPr>
        <p:spPr>
          <a:xfrm>
            <a:off x="4727448" y="3200400"/>
            <a:ext cx="292608" cy="502920"/>
          </a:xfrm>
          <a:prstGeom prst="chevron">
            <a:avLst/>
          </a:prstGeom>
          <a:solidFill>
            <a:srgbClr val="868B98"/>
          </a:solidFill>
          <a:ln>
            <a:solidFill>
              <a:srgbClr val="868B9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ounded Rectangle 35"/>
          <p:cNvSpPr/>
          <p:nvPr/>
        </p:nvSpPr>
        <p:spPr>
          <a:xfrm>
            <a:off x="502920" y="5623560"/>
            <a:ext cx="6537960" cy="1554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5623560"/>
            <a:ext cx="91440" cy="155448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5742432"/>
            <a:ext cx="620877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Why this matters especially in MTE</a:t>
            </a:r>
          </a:p>
        </p:txBody>
      </p:sp>
      <p:sp>
        <p:nvSpPr>
          <p:cNvPr id="39" name="TextBox 38"/>
          <p:cNvSpPr txBox="1"/>
          <p:nvPr/>
        </p:nvSpPr>
        <p:spPr>
          <a:xfrm>
            <a:off x="713232" y="6007608"/>
            <a:ext cx="6126480" cy="868680"/>
          </a:xfrm>
          <a:prstGeom prst="rect">
            <a:avLst/>
          </a:prstGeom>
          <a:noFill/>
        </p:spPr>
        <p:txBody>
          <a:bodyPr wrap="square" lIns="18288" tIns="18288" rIns="18288" bIns="18288" anchor="t">
            <a:spAutoFit/>
          </a:bodyPr>
          <a:lstStyle/>
          <a:p>
            <a:pPr algn="l"/>
            <a:r>
              <a:rPr sz="1220" b="0" i="0">
                <a:solidFill>
                  <a:srgbClr val="292A30"/>
                </a:solidFill>
                <a:latin typeface="Inter"/>
              </a:rPr>
              <a:t>In music teacher education, academic credibility and belonging often depend on details such as access to instrument lessons, opportunities to join ensembles and the relationship between practicum requirements and mobility timing. These details need attention before, during and after exchange.</a:t>
            </a:r>
            <a:r>
              <a:rPr sz="850" i="1">
                <a:solidFill>
                  <a:srgbClr val="239682"/>
                </a:solidFill>
              </a:rPr>
              <a:t> (see DP 3.2 and DP 5.1)</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4DECD297-44BA-EE83-FE0A-9AD225662F0A}"/>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7C60CC"/>
          </a:solidFill>
          <a:ln>
            <a:solidFill>
              <a:srgbClr val="7C6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40061" y="526925"/>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One-page planning checklist</a:t>
            </a:r>
          </a:p>
        </p:txBody>
      </p:sp>
      <p:sp>
        <p:nvSpPr>
          <p:cNvPr id="12" name="TextBox 11"/>
          <p:cNvSpPr txBox="1"/>
          <p:nvPr/>
        </p:nvSpPr>
        <p:spPr>
          <a:xfrm>
            <a:off x="540061" y="929261"/>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Use this page when advising students or designing a partner agreement.</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22</a:t>
            </a:r>
          </a:p>
        </p:txBody>
      </p:sp>
      <p:sp>
        <p:nvSpPr>
          <p:cNvPr id="16" name="Rounded Rectangle 15"/>
          <p:cNvSpPr/>
          <p:nvPr/>
        </p:nvSpPr>
        <p:spPr>
          <a:xfrm>
            <a:off x="502920" y="1325880"/>
            <a:ext cx="3246120" cy="23774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325880"/>
            <a:ext cx="91440" cy="237744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444752"/>
            <a:ext cx="291693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Fit</a:t>
            </a:r>
          </a:p>
        </p:txBody>
      </p:sp>
      <p:sp>
        <p:nvSpPr>
          <p:cNvPr id="19" name="TextBox 18"/>
          <p:cNvSpPr txBox="1"/>
          <p:nvPr/>
        </p:nvSpPr>
        <p:spPr>
          <a:xfrm>
            <a:off x="731520" y="1764792"/>
            <a:ext cx="2788920" cy="1554480"/>
          </a:xfrm>
          <a:prstGeom prst="rect">
            <a:avLst/>
          </a:prstGeom>
          <a:noFill/>
        </p:spPr>
        <p:txBody>
          <a:bodyPr wrap="square" lIns="18288" tIns="18288" rIns="18288" bIns="18288">
            <a:spAutoFit/>
          </a:bodyPr>
          <a:lstStyle/>
          <a:p>
            <a:pPr algn="l">
              <a:lnSpc>
                <a:spcPct val="105000"/>
              </a:lnSpc>
            </a:pPr>
            <a:r>
              <a:rPr sz="1120">
                <a:solidFill>
                  <a:srgbClr val="292A30"/>
                </a:solidFill>
                <a:latin typeface="Inter"/>
              </a:rPr>
              <a:t>☐ Which model best fits this student and curriculum?</a:t>
            </a:r>
            <a:r>
              <a:rPr sz="850" i="1">
                <a:solidFill>
                  <a:srgbClr val="239682"/>
                </a:solidFill>
              </a:rPr>
              <a:t> (see DP 3.2)</a:t>
            </a:r>
          </a:p>
          <a:p>
            <a:pPr algn="l">
              <a:lnSpc>
                <a:spcPct val="105000"/>
              </a:lnSpc>
            </a:pPr>
            <a:r>
              <a:rPr sz="1120">
                <a:solidFill>
                  <a:srgbClr val="292A30"/>
                </a:solidFill>
                <a:latin typeface="Inter"/>
              </a:rPr>
              <a:t>☐ Is the intended learning goal clear?</a:t>
            </a:r>
          </a:p>
          <a:p>
            <a:pPr algn="l">
              <a:lnSpc>
                <a:spcPct val="105000"/>
              </a:lnSpc>
            </a:pPr>
            <a:r>
              <a:rPr sz="1120">
                <a:solidFill>
                  <a:srgbClr val="292A30"/>
                </a:solidFill>
                <a:latin typeface="Inter"/>
              </a:rPr>
              <a:t>☐ Is there enough elective or flexible space?</a:t>
            </a:r>
          </a:p>
        </p:txBody>
      </p:sp>
      <p:sp>
        <p:nvSpPr>
          <p:cNvPr id="20" name="Rounded Rectangle 19"/>
          <p:cNvSpPr/>
          <p:nvPr/>
        </p:nvSpPr>
        <p:spPr>
          <a:xfrm>
            <a:off x="3794760" y="1325880"/>
            <a:ext cx="3246120" cy="23774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3794760" y="1325880"/>
            <a:ext cx="91440" cy="237744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3959352" y="1444752"/>
            <a:ext cx="291693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Support</a:t>
            </a:r>
          </a:p>
        </p:txBody>
      </p:sp>
      <p:sp>
        <p:nvSpPr>
          <p:cNvPr id="23" name="TextBox 22"/>
          <p:cNvSpPr txBox="1"/>
          <p:nvPr/>
        </p:nvSpPr>
        <p:spPr>
          <a:xfrm>
            <a:off x="4023360" y="1764792"/>
            <a:ext cx="2788920" cy="1554480"/>
          </a:xfrm>
          <a:prstGeom prst="rect">
            <a:avLst/>
          </a:prstGeom>
          <a:noFill/>
        </p:spPr>
        <p:txBody>
          <a:bodyPr wrap="square" lIns="18288" tIns="18288" rIns="18288" bIns="18288">
            <a:spAutoFit/>
          </a:bodyPr>
          <a:lstStyle/>
          <a:p>
            <a:pPr algn="l">
              <a:lnSpc>
                <a:spcPct val="105000"/>
              </a:lnSpc>
            </a:pPr>
            <a:r>
              <a:rPr sz="1120">
                <a:solidFill>
                  <a:srgbClr val="292A30"/>
                </a:solidFill>
                <a:latin typeface="Inter"/>
              </a:rPr>
              <a:t>☐ Who is the named contact person?</a:t>
            </a:r>
          </a:p>
          <a:p>
            <a:pPr algn="l">
              <a:lnSpc>
                <a:spcPct val="105000"/>
              </a:lnSpc>
            </a:pPr>
            <a:r>
              <a:rPr sz="1120">
                <a:solidFill>
                  <a:srgbClr val="292A30"/>
                </a:solidFill>
                <a:latin typeface="Inter"/>
              </a:rPr>
              <a:t>☐ What practical support is confirmed?</a:t>
            </a:r>
            <a:r>
              <a:rPr sz="850" i="1">
                <a:solidFill>
                  <a:srgbClr val="239682"/>
                </a:solidFill>
              </a:rPr>
              <a:t> (see DP 5.1)</a:t>
            </a:r>
          </a:p>
          <a:p>
            <a:pPr algn="l">
              <a:lnSpc>
                <a:spcPct val="105000"/>
              </a:lnSpc>
            </a:pPr>
            <a:r>
              <a:rPr sz="1120">
                <a:solidFill>
                  <a:srgbClr val="292A30"/>
                </a:solidFill>
                <a:latin typeface="Inter"/>
              </a:rPr>
              <a:t>☐ How will wellbeing and integration be followed up?</a:t>
            </a:r>
          </a:p>
        </p:txBody>
      </p:sp>
      <p:sp>
        <p:nvSpPr>
          <p:cNvPr id="24" name="Rounded Rectangle 23"/>
          <p:cNvSpPr/>
          <p:nvPr/>
        </p:nvSpPr>
        <p:spPr>
          <a:xfrm>
            <a:off x="502920" y="4114800"/>
            <a:ext cx="3246120" cy="23774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4114800"/>
            <a:ext cx="91440" cy="237744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4233672"/>
            <a:ext cx="291693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Recognition</a:t>
            </a:r>
          </a:p>
        </p:txBody>
      </p:sp>
      <p:sp>
        <p:nvSpPr>
          <p:cNvPr id="27" name="TextBox 26"/>
          <p:cNvSpPr txBox="1"/>
          <p:nvPr/>
        </p:nvSpPr>
        <p:spPr>
          <a:xfrm>
            <a:off x="731520" y="4553712"/>
            <a:ext cx="2788920" cy="1554480"/>
          </a:xfrm>
          <a:prstGeom prst="rect">
            <a:avLst/>
          </a:prstGeom>
          <a:noFill/>
        </p:spPr>
        <p:txBody>
          <a:bodyPr wrap="square" lIns="18288" tIns="18288" rIns="18288" bIns="18288">
            <a:spAutoFit/>
          </a:bodyPr>
          <a:lstStyle/>
          <a:p>
            <a:pPr algn="l">
              <a:lnSpc>
                <a:spcPct val="105000"/>
              </a:lnSpc>
            </a:pPr>
            <a:r>
              <a:rPr sz="1120">
                <a:solidFill>
                  <a:srgbClr val="292A30"/>
                </a:solidFill>
                <a:latin typeface="Inter"/>
              </a:rPr>
              <a:t>☐ What will count for credit?</a:t>
            </a:r>
            <a:r>
              <a:rPr sz="850" i="1">
                <a:solidFill>
                  <a:srgbClr val="239682"/>
                </a:solidFill>
              </a:rPr>
              <a:t> (see DP 3.4)</a:t>
            </a:r>
          </a:p>
          <a:p>
            <a:pPr algn="l">
              <a:lnSpc>
                <a:spcPct val="105000"/>
              </a:lnSpc>
            </a:pPr>
            <a:r>
              <a:rPr sz="1120">
                <a:solidFill>
                  <a:srgbClr val="292A30"/>
                </a:solidFill>
                <a:latin typeface="Inter"/>
              </a:rPr>
              <a:t>☐ What evidence is needed?</a:t>
            </a:r>
          </a:p>
          <a:p>
            <a:pPr algn="l">
              <a:lnSpc>
                <a:spcPct val="105000"/>
              </a:lnSpc>
            </a:pPr>
            <a:r>
              <a:rPr sz="1120">
                <a:solidFill>
                  <a:srgbClr val="292A30"/>
                </a:solidFill>
                <a:latin typeface="Inter"/>
              </a:rPr>
              <a:t>☐ Who approves changes?</a:t>
            </a:r>
          </a:p>
        </p:txBody>
      </p:sp>
      <p:sp>
        <p:nvSpPr>
          <p:cNvPr id="28" name="Rounded Rectangle 27"/>
          <p:cNvSpPr/>
          <p:nvPr/>
        </p:nvSpPr>
        <p:spPr>
          <a:xfrm>
            <a:off x="3794760" y="4114800"/>
            <a:ext cx="3246120" cy="23774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3794760" y="4114800"/>
            <a:ext cx="91440" cy="237744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3959352" y="4233672"/>
            <a:ext cx="291693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MTE elements</a:t>
            </a:r>
          </a:p>
        </p:txBody>
      </p:sp>
      <p:sp>
        <p:nvSpPr>
          <p:cNvPr id="31" name="TextBox 30"/>
          <p:cNvSpPr txBox="1"/>
          <p:nvPr/>
        </p:nvSpPr>
        <p:spPr>
          <a:xfrm>
            <a:off x="4023360" y="4553712"/>
            <a:ext cx="2788920" cy="1554480"/>
          </a:xfrm>
          <a:prstGeom prst="rect">
            <a:avLst/>
          </a:prstGeom>
          <a:noFill/>
        </p:spPr>
        <p:txBody>
          <a:bodyPr wrap="square" lIns="18288" tIns="18288" rIns="18288" bIns="18288">
            <a:spAutoFit/>
          </a:bodyPr>
          <a:lstStyle/>
          <a:p>
            <a:pPr algn="l">
              <a:lnSpc>
                <a:spcPct val="105000"/>
              </a:lnSpc>
            </a:pPr>
            <a:r>
              <a:rPr sz="1120">
                <a:solidFill>
                  <a:srgbClr val="292A30"/>
                </a:solidFill>
                <a:latin typeface="Inter"/>
              </a:rPr>
              <a:t>☐ Instrumental tuition?</a:t>
            </a:r>
          </a:p>
          <a:p>
            <a:pPr algn="l">
              <a:lnSpc>
                <a:spcPct val="105000"/>
              </a:lnSpc>
            </a:pPr>
            <a:r>
              <a:rPr sz="1120">
                <a:solidFill>
                  <a:srgbClr val="292A30"/>
                </a:solidFill>
                <a:latin typeface="Inter"/>
              </a:rPr>
              <a:t>☐ Ensemble participation?</a:t>
            </a:r>
          </a:p>
          <a:p>
            <a:pPr algn="l">
              <a:lnSpc>
                <a:spcPct val="105000"/>
              </a:lnSpc>
            </a:pPr>
            <a:r>
              <a:rPr sz="1120">
                <a:solidFill>
                  <a:srgbClr val="292A30"/>
                </a:solidFill>
                <a:latin typeface="Inter"/>
              </a:rPr>
              <a:t>☐ Practicum or observation?</a:t>
            </a:r>
          </a:p>
        </p:txBody>
      </p:sp>
      <p:sp>
        <p:nvSpPr>
          <p:cNvPr id="32" name="Rounded Rectangle 31"/>
          <p:cNvSpPr/>
          <p:nvPr/>
        </p:nvSpPr>
        <p:spPr>
          <a:xfrm>
            <a:off x="502920" y="7132320"/>
            <a:ext cx="6537960" cy="914400"/>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TextBox 32"/>
          <p:cNvSpPr txBox="1"/>
          <p:nvPr/>
        </p:nvSpPr>
        <p:spPr>
          <a:xfrm>
            <a:off x="731520" y="7406640"/>
            <a:ext cx="6080760" cy="237744"/>
          </a:xfrm>
          <a:prstGeom prst="rect">
            <a:avLst/>
          </a:prstGeom>
          <a:noFill/>
        </p:spPr>
        <p:txBody>
          <a:bodyPr wrap="square" lIns="18288" tIns="18288" rIns="18288" bIns="18288" anchor="t">
            <a:spAutoFit/>
          </a:bodyPr>
          <a:lstStyle/>
          <a:p>
            <a:pPr algn="ctr"/>
            <a:r>
              <a:rPr sz="1260" b="1" i="0">
                <a:solidFill>
                  <a:srgbClr val="FFFFFF"/>
                </a:solidFill>
                <a:latin typeface="Inter"/>
              </a:rPr>
              <a:t>The checklist is deliberately simple: it helps ensure that the model is not only attractive, but also workable and fair.</a:t>
            </a:r>
          </a:p>
        </p:txBody>
      </p:sp>
      <p:sp>
        <p:nvSpPr>
          <p:cNvPr id="34" name="Rectangle 3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9" name="Picture 3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1B4504A5-902A-2BDE-8C27-E2729FD3DEF8}"/>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82925" y="555504"/>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Why different study plan models are needed</a:t>
            </a:r>
          </a:p>
        </p:txBody>
      </p:sp>
      <p:sp>
        <p:nvSpPr>
          <p:cNvPr id="12" name="TextBox 11"/>
          <p:cNvSpPr txBox="1"/>
          <p:nvPr/>
        </p:nvSpPr>
        <p:spPr>
          <a:xfrm>
            <a:off x="582925" y="1199648"/>
            <a:ext cx="4754880" cy="219456"/>
          </a:xfrm>
          <a:prstGeom prst="rect">
            <a:avLst/>
          </a:prstGeom>
          <a:noFill/>
        </p:spPr>
        <p:txBody>
          <a:bodyPr wrap="square" lIns="18288" tIns="18288" rIns="18288" bIns="18288" anchor="t">
            <a:spAutoFit/>
          </a:bodyPr>
          <a:lstStyle/>
          <a:p>
            <a:pPr algn="l"/>
            <a:r>
              <a:rPr sz="1100" b="0" i="0" dirty="0">
                <a:solidFill>
                  <a:srgbClr val="868B98"/>
                </a:solidFill>
                <a:latin typeface="Inter"/>
              </a:rPr>
              <a:t>A practical response to the tension between structure and flexibility.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3</a:t>
            </a:r>
          </a:p>
        </p:txBody>
      </p:sp>
      <p:sp>
        <p:nvSpPr>
          <p:cNvPr id="18" name="TextBox 17"/>
          <p:cNvSpPr txBox="1"/>
          <p:nvPr/>
        </p:nvSpPr>
        <p:spPr>
          <a:xfrm>
            <a:off x="581784" y="1553344"/>
            <a:ext cx="620877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The central challenge</a:t>
            </a:r>
          </a:p>
        </p:txBody>
      </p:sp>
      <p:sp>
        <p:nvSpPr>
          <p:cNvPr id="19" name="TextBox 18"/>
          <p:cNvSpPr txBox="1"/>
          <p:nvPr/>
        </p:nvSpPr>
        <p:spPr>
          <a:xfrm>
            <a:off x="627504" y="1809376"/>
            <a:ext cx="6144768" cy="3305520"/>
          </a:xfrm>
          <a:prstGeom prst="rect">
            <a:avLst/>
          </a:prstGeom>
          <a:noFill/>
        </p:spPr>
        <p:txBody>
          <a:bodyPr wrap="square" lIns="18288" tIns="18288" rIns="18288" bIns="18288" anchor="t">
            <a:spAutoFit/>
          </a:bodyPr>
          <a:lstStyle/>
          <a:p>
            <a:r>
              <a:rPr lang="en-GB" sz="1180" noProof="0" dirty="0"/>
              <a:t>Exchange studies offer music education students invaluable opportunities to broaden their pedagogical perspectives, experience diverse musical traditions, and develop intercultural competencies essential for modern music educators. However, the structure of an exchange programme significantly impacts both the academic outcomes and the overall experience. This guide outlines five prototypical exchange study plan models designed specifically for bachelor-level music education, each offering distinct advantages and serving different student needs and circumstances.</a:t>
            </a:r>
            <a:r>
              <a:rPr lang="en-GB" sz="850" i="1" noProof="0" dirty="0">
                <a:solidFill>
                  <a:srgbClr val="239682"/>
                </a:solidFill>
              </a:rPr>
              <a:t> (see DP 3.1 and DP 3.2)</a:t>
            </a:r>
            <a:endParaRPr lang="en-GB" sz="1180" noProof="0" dirty="0"/>
          </a:p>
          <a:p>
            <a:r>
              <a:rPr lang="en-GB" sz="1180" noProof="0" dirty="0"/>
              <a:t>Understanding these models enables administrators and academic staff to provide appropriate guidance, establish effective partnerships, and develop institutional policies that support successful exchange experiences. Four of these models represent common approaches to structuring exchange studies (1) the pre-designed package plan, (2) the flexible study plan, (3) the plan based on electives, and (4) the short-term study plan. The fifth model is deliberately speculative. Each model is illustrated with concrete examples of course configurations to demonstrate how a typical exchange period might be structured, providing practical templates that can inform institutional planning and student advising.</a:t>
            </a:r>
          </a:p>
          <a:p>
            <a:r>
              <a:rPr lang="en-GB" sz="1180" noProof="0" dirty="0"/>
              <a:t>In addition, the document concludes with a discussion on exchange-study models (5) that cannot currently be organised within today’s mobility frameworks, prompting reflection on how mobility might be made more accessible and flexible in the future.</a:t>
            </a:r>
            <a:endParaRPr lang="en-GB" sz="1180" b="0" i="0" noProof="0" dirty="0">
              <a:solidFill>
                <a:srgbClr val="292A30"/>
              </a:solidFill>
              <a:latin typeface="Inter"/>
            </a:endParaRPr>
          </a:p>
        </p:txBody>
      </p:sp>
      <p:sp>
        <p:nvSpPr>
          <p:cNvPr id="22" name="Rounded Rectangle 21"/>
          <p:cNvSpPr/>
          <p:nvPr/>
        </p:nvSpPr>
        <p:spPr>
          <a:xfrm>
            <a:off x="502920" y="5306060"/>
            <a:ext cx="3154680" cy="2468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Rectangle 22"/>
          <p:cNvSpPr/>
          <p:nvPr/>
        </p:nvSpPr>
        <p:spPr>
          <a:xfrm>
            <a:off x="502920" y="5306060"/>
            <a:ext cx="91440" cy="246888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667512" y="542493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What needs to be clearer</a:t>
            </a:r>
          </a:p>
        </p:txBody>
      </p:sp>
      <p:sp>
        <p:nvSpPr>
          <p:cNvPr id="25" name="TextBox 24"/>
          <p:cNvSpPr txBox="1"/>
          <p:nvPr/>
        </p:nvSpPr>
        <p:spPr>
          <a:xfrm>
            <a:off x="731520" y="5699252"/>
            <a:ext cx="2743200" cy="982705"/>
          </a:xfrm>
          <a:prstGeom prst="rect">
            <a:avLst/>
          </a:prstGeom>
          <a:noFill/>
        </p:spPr>
        <p:txBody>
          <a:bodyPr wrap="square" lIns="18288" tIns="18288" rIns="18288" bIns="18288">
            <a:spAutoFit/>
          </a:bodyPr>
          <a:lstStyle/>
          <a:p>
            <a:pPr algn="l">
              <a:lnSpc>
                <a:spcPct val="105000"/>
              </a:lnSpc>
            </a:pPr>
            <a:r>
              <a:rPr lang="nb-NO" sz="1180" dirty="0">
                <a:solidFill>
                  <a:srgbClr val="292A30"/>
                </a:solidFill>
                <a:latin typeface="Inter"/>
              </a:rPr>
              <a:t>I</a:t>
            </a:r>
            <a:r>
              <a:rPr sz="1180" dirty="0" err="1">
                <a:solidFill>
                  <a:srgbClr val="292A30"/>
                </a:solidFill>
                <a:latin typeface="Inter"/>
              </a:rPr>
              <a:t>nformation</a:t>
            </a:r>
            <a:r>
              <a:rPr sz="1180" dirty="0">
                <a:solidFill>
                  <a:srgbClr val="292A30"/>
                </a:solidFill>
                <a:latin typeface="Inter"/>
              </a:rPr>
              <a:t> before departure</a:t>
            </a:r>
          </a:p>
          <a:p>
            <a:pPr algn="l">
              <a:lnSpc>
                <a:spcPct val="105000"/>
              </a:lnSpc>
            </a:pPr>
            <a:r>
              <a:rPr lang="nb-NO" sz="1180" dirty="0">
                <a:solidFill>
                  <a:srgbClr val="292A30"/>
                </a:solidFill>
                <a:latin typeface="Inter"/>
              </a:rPr>
              <a:t>C</a:t>
            </a:r>
            <a:r>
              <a:rPr sz="1180" dirty="0" err="1">
                <a:solidFill>
                  <a:srgbClr val="292A30"/>
                </a:solidFill>
                <a:latin typeface="Inter"/>
              </a:rPr>
              <a:t>redit</a:t>
            </a:r>
            <a:r>
              <a:rPr sz="1180" dirty="0">
                <a:solidFill>
                  <a:srgbClr val="292A30"/>
                </a:solidFill>
                <a:latin typeface="Inter"/>
              </a:rPr>
              <a:t> transfer and recognition</a:t>
            </a:r>
            <a:r>
              <a:rPr sz="850" i="1" dirty="0">
                <a:solidFill>
                  <a:srgbClr val="239682"/>
                </a:solidFill>
              </a:rPr>
              <a:t> (see DP 3.4)</a:t>
            </a:r>
          </a:p>
          <a:p>
            <a:pPr algn="l">
              <a:lnSpc>
                <a:spcPct val="105000"/>
              </a:lnSpc>
            </a:pPr>
            <a:r>
              <a:rPr lang="nb-NO" sz="1180" dirty="0">
                <a:solidFill>
                  <a:srgbClr val="292A30"/>
                </a:solidFill>
                <a:latin typeface="Inter"/>
              </a:rPr>
              <a:t>P</a:t>
            </a:r>
            <a:r>
              <a:rPr sz="1180" dirty="0" err="1">
                <a:solidFill>
                  <a:srgbClr val="292A30"/>
                </a:solidFill>
                <a:latin typeface="Inter"/>
              </a:rPr>
              <a:t>ractical</a:t>
            </a:r>
            <a:r>
              <a:rPr sz="1180" dirty="0">
                <a:solidFill>
                  <a:srgbClr val="292A30"/>
                </a:solidFill>
                <a:latin typeface="Inter"/>
              </a:rPr>
              <a:t> support and responsibilities</a:t>
            </a:r>
            <a:r>
              <a:rPr sz="850" i="1" dirty="0">
                <a:solidFill>
                  <a:srgbClr val="239682"/>
                </a:solidFill>
              </a:rPr>
              <a:t> (see DP 5.1)</a:t>
            </a:r>
          </a:p>
          <a:p>
            <a:pPr algn="l">
              <a:lnSpc>
                <a:spcPct val="105000"/>
              </a:lnSpc>
            </a:pPr>
            <a:r>
              <a:rPr lang="nb-NO" sz="1180" dirty="0">
                <a:solidFill>
                  <a:srgbClr val="292A30"/>
                </a:solidFill>
                <a:latin typeface="Inter"/>
              </a:rPr>
              <a:t>I</a:t>
            </a:r>
            <a:r>
              <a:rPr sz="1180" dirty="0" err="1">
                <a:solidFill>
                  <a:srgbClr val="292A30"/>
                </a:solidFill>
                <a:latin typeface="Inter"/>
              </a:rPr>
              <a:t>nstrument</a:t>
            </a:r>
            <a:r>
              <a:rPr sz="1180" dirty="0">
                <a:solidFill>
                  <a:srgbClr val="292A30"/>
                </a:solidFill>
                <a:latin typeface="Inter"/>
              </a:rPr>
              <a:t> lessons, ensembles and practicum implications</a:t>
            </a:r>
          </a:p>
        </p:txBody>
      </p:sp>
      <p:sp>
        <p:nvSpPr>
          <p:cNvPr id="26" name="Rounded Rectangle 25"/>
          <p:cNvSpPr/>
          <p:nvPr/>
        </p:nvSpPr>
        <p:spPr>
          <a:xfrm>
            <a:off x="3886200" y="5306060"/>
            <a:ext cx="3154680" cy="2468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ectangle 26"/>
          <p:cNvSpPr/>
          <p:nvPr/>
        </p:nvSpPr>
        <p:spPr>
          <a:xfrm>
            <a:off x="3886200" y="5306060"/>
            <a:ext cx="91440" cy="246888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4050792" y="5424932"/>
            <a:ext cx="282549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What still needs to stay open</a:t>
            </a:r>
          </a:p>
        </p:txBody>
      </p:sp>
      <p:sp>
        <p:nvSpPr>
          <p:cNvPr id="29" name="TextBox 28"/>
          <p:cNvSpPr txBox="1"/>
          <p:nvPr/>
        </p:nvSpPr>
        <p:spPr>
          <a:xfrm>
            <a:off x="4114800" y="5699252"/>
            <a:ext cx="2743200" cy="982705"/>
          </a:xfrm>
          <a:prstGeom prst="rect">
            <a:avLst/>
          </a:prstGeom>
          <a:noFill/>
        </p:spPr>
        <p:txBody>
          <a:bodyPr wrap="square" lIns="18288" tIns="18288" rIns="18288" bIns="18288">
            <a:spAutoFit/>
          </a:bodyPr>
          <a:lstStyle/>
          <a:p>
            <a:pPr algn="l">
              <a:lnSpc>
                <a:spcPct val="105000"/>
              </a:lnSpc>
            </a:pPr>
            <a:r>
              <a:rPr lang="nb-NO" sz="1180" dirty="0">
                <a:solidFill>
                  <a:srgbClr val="292A30"/>
                </a:solidFill>
                <a:latin typeface="Inter"/>
              </a:rPr>
              <a:t>S</a:t>
            </a:r>
            <a:r>
              <a:rPr sz="1180" dirty="0" err="1">
                <a:solidFill>
                  <a:srgbClr val="292A30"/>
                </a:solidFill>
                <a:latin typeface="Inter"/>
              </a:rPr>
              <a:t>tudent</a:t>
            </a:r>
            <a:r>
              <a:rPr sz="1180" dirty="0">
                <a:solidFill>
                  <a:srgbClr val="292A30"/>
                </a:solidFill>
                <a:latin typeface="Inter"/>
              </a:rPr>
              <a:t>-specific pathways</a:t>
            </a:r>
          </a:p>
          <a:p>
            <a:pPr algn="l">
              <a:lnSpc>
                <a:spcPct val="105000"/>
              </a:lnSpc>
            </a:pPr>
            <a:r>
              <a:rPr lang="nb-NO" sz="1180" dirty="0">
                <a:solidFill>
                  <a:srgbClr val="292A30"/>
                </a:solidFill>
                <a:latin typeface="Inter"/>
              </a:rPr>
              <a:t>H</a:t>
            </a:r>
            <a:r>
              <a:rPr sz="1180" dirty="0" err="1">
                <a:solidFill>
                  <a:srgbClr val="292A30"/>
                </a:solidFill>
                <a:latin typeface="Inter"/>
              </a:rPr>
              <a:t>ost</a:t>
            </a:r>
            <a:r>
              <a:rPr sz="1180" dirty="0">
                <a:solidFill>
                  <a:srgbClr val="292A30"/>
                </a:solidFill>
                <a:latin typeface="Inter"/>
              </a:rPr>
              <a:t>-specific strengths and local opportunities</a:t>
            </a:r>
          </a:p>
          <a:p>
            <a:pPr algn="l">
              <a:lnSpc>
                <a:spcPct val="105000"/>
              </a:lnSpc>
            </a:pPr>
            <a:r>
              <a:rPr lang="nb-NO" sz="1180" dirty="0">
                <a:solidFill>
                  <a:srgbClr val="292A30"/>
                </a:solidFill>
                <a:latin typeface="Inter"/>
              </a:rPr>
              <a:t>D</a:t>
            </a:r>
            <a:r>
              <a:rPr sz="1180" dirty="0" err="1">
                <a:solidFill>
                  <a:srgbClr val="292A30"/>
                </a:solidFill>
                <a:latin typeface="Inter"/>
              </a:rPr>
              <a:t>ifferent</a:t>
            </a:r>
            <a:r>
              <a:rPr sz="1180" dirty="0">
                <a:solidFill>
                  <a:srgbClr val="292A30"/>
                </a:solidFill>
                <a:latin typeface="Inter"/>
              </a:rPr>
              <a:t> forms of meaningful learning</a:t>
            </a:r>
          </a:p>
          <a:p>
            <a:pPr algn="l">
              <a:lnSpc>
                <a:spcPct val="105000"/>
              </a:lnSpc>
            </a:pPr>
            <a:r>
              <a:rPr lang="de-DE" sz="1180" dirty="0">
                <a:solidFill>
                  <a:srgbClr val="292A30"/>
                </a:solidFill>
                <a:latin typeface="Inter"/>
              </a:rPr>
              <a:t>F</a:t>
            </a:r>
            <a:r>
              <a:rPr sz="1180" dirty="0" err="1">
                <a:solidFill>
                  <a:srgbClr val="292A30"/>
                </a:solidFill>
                <a:latin typeface="Inter"/>
              </a:rPr>
              <a:t>ormats</a:t>
            </a:r>
            <a:r>
              <a:rPr sz="1180" dirty="0">
                <a:solidFill>
                  <a:srgbClr val="292A30"/>
                </a:solidFill>
                <a:latin typeface="Inter"/>
              </a:rPr>
              <a:t> that suit different student profiles</a:t>
            </a:r>
          </a:p>
        </p:txBody>
      </p:sp>
      <p:sp>
        <p:nvSpPr>
          <p:cNvPr id="30" name="Rounded Rectangle 29"/>
          <p:cNvSpPr/>
          <p:nvPr/>
        </p:nvSpPr>
        <p:spPr>
          <a:xfrm>
            <a:off x="502920" y="7922260"/>
            <a:ext cx="6537960" cy="11887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1" name="Rectangle 30"/>
          <p:cNvSpPr/>
          <p:nvPr/>
        </p:nvSpPr>
        <p:spPr>
          <a:xfrm>
            <a:off x="502920" y="7922260"/>
            <a:ext cx="91440" cy="118872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667512" y="8041132"/>
            <a:ext cx="620877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Why a spectrum of models matters</a:t>
            </a:r>
          </a:p>
        </p:txBody>
      </p:sp>
      <p:sp>
        <p:nvSpPr>
          <p:cNvPr id="33" name="TextBox 32"/>
          <p:cNvSpPr txBox="1"/>
          <p:nvPr/>
        </p:nvSpPr>
        <p:spPr>
          <a:xfrm>
            <a:off x="713232" y="8297164"/>
            <a:ext cx="6126480" cy="621792"/>
          </a:xfrm>
          <a:prstGeom prst="rect">
            <a:avLst/>
          </a:prstGeom>
          <a:noFill/>
        </p:spPr>
        <p:txBody>
          <a:bodyPr wrap="square" lIns="18288" tIns="18288" rIns="18288" bIns="18288" anchor="t">
            <a:spAutoFit/>
          </a:bodyPr>
          <a:lstStyle/>
          <a:p>
            <a:pPr algn="l"/>
            <a:r>
              <a:rPr sz="1260" b="0" i="0" dirty="0">
                <a:solidFill>
                  <a:srgbClr val="292A30"/>
                </a:solidFill>
                <a:latin typeface="Inter"/>
              </a:rPr>
              <a:t>The models in this </a:t>
            </a:r>
            <a:r>
              <a:rPr lang="nb-NO" sz="1260" dirty="0">
                <a:solidFill>
                  <a:srgbClr val="292A30"/>
                </a:solidFill>
                <a:latin typeface="Inter"/>
              </a:rPr>
              <a:t>guide</a:t>
            </a:r>
            <a:r>
              <a:rPr sz="1260" b="0" i="0" dirty="0">
                <a:solidFill>
                  <a:srgbClr val="292A30"/>
                </a:solidFill>
                <a:latin typeface="Inter"/>
              </a:rPr>
              <a:t> are not competing recipes. They are different ways of balancing structure, flexibility, support and equity. Many institutions may need several models rather than only one.</a:t>
            </a:r>
          </a:p>
        </p:txBody>
      </p:sp>
      <p:sp>
        <p:nvSpPr>
          <p:cNvPr id="34" name="Rectangle 3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9" name="Picture 3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055C8512-29F2-5EE1-D863-FAF610FA31C3}"/>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7C60CC"/>
          </a:solidFill>
          <a:ln>
            <a:solidFill>
              <a:srgbClr val="7C6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63880" y="48564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Choosing between models</a:t>
            </a:r>
          </a:p>
        </p:txBody>
      </p:sp>
      <p:sp>
        <p:nvSpPr>
          <p:cNvPr id="12" name="TextBox 11"/>
          <p:cNvSpPr txBox="1"/>
          <p:nvPr/>
        </p:nvSpPr>
        <p:spPr>
          <a:xfrm>
            <a:off x="563880" y="887984"/>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Use the spectrum and comparison as a guide, not as a hierarchy.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4</a:t>
            </a:r>
          </a:p>
        </p:txBody>
      </p:sp>
      <p:sp>
        <p:nvSpPr>
          <p:cNvPr id="16" name="Rounded Rectangle 15"/>
          <p:cNvSpPr/>
          <p:nvPr/>
        </p:nvSpPr>
        <p:spPr>
          <a:xfrm>
            <a:off x="502920" y="1234440"/>
            <a:ext cx="6537960" cy="8686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502920" y="1234440"/>
            <a:ext cx="91440" cy="868680"/>
          </a:xfrm>
          <a:prstGeom prst="rect">
            <a:avLst/>
          </a:prstGeom>
          <a:solidFill>
            <a:srgbClr val="7C60CC"/>
          </a:solidFill>
          <a:ln>
            <a:solidFill>
              <a:srgbClr val="7C6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7C60CC"/>
                </a:solidFill>
                <a:latin typeface="Inter Display"/>
              </a:rPr>
              <a:t>Model spectrum</a:t>
            </a:r>
          </a:p>
        </p:txBody>
      </p:sp>
      <p:sp>
        <p:nvSpPr>
          <p:cNvPr id="19" name="TextBox 18"/>
          <p:cNvSpPr txBox="1"/>
          <p:nvPr/>
        </p:nvSpPr>
        <p:spPr>
          <a:xfrm>
            <a:off x="713232" y="1591056"/>
            <a:ext cx="6144768" cy="274320"/>
          </a:xfrm>
          <a:prstGeom prst="rect">
            <a:avLst/>
          </a:prstGeom>
          <a:noFill/>
        </p:spPr>
        <p:txBody>
          <a:bodyPr wrap="square" lIns="18288" tIns="18288" rIns="18288" bIns="18288" anchor="t">
            <a:spAutoFit/>
          </a:bodyPr>
          <a:lstStyle/>
          <a:p>
            <a:pPr algn="l"/>
            <a:r>
              <a:rPr sz="1220" b="0" i="0">
                <a:solidFill>
                  <a:srgbClr val="292A30"/>
                </a:solidFill>
                <a:latin typeface="Inter"/>
              </a:rPr>
              <a:t>The best model depends on how much structure the student needs and how much flexibility the institution can support.</a:t>
            </a:r>
            <a:r>
              <a:rPr sz="850" i="1">
                <a:solidFill>
                  <a:srgbClr val="239682"/>
                </a:solidFill>
              </a:rPr>
              <a:t> (see DP 3.1 and DP 3.2)</a:t>
            </a:r>
          </a:p>
        </p:txBody>
      </p:sp>
      <p:sp>
        <p:nvSpPr>
          <p:cNvPr id="20" name="Rounded Rectangle 19"/>
          <p:cNvSpPr/>
          <p:nvPr/>
        </p:nvSpPr>
        <p:spPr>
          <a:xfrm>
            <a:off x="502920" y="2331720"/>
            <a:ext cx="6537960" cy="141732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cxnSp>
        <p:nvCxnSpPr>
          <p:cNvPr id="21" name="Connector 20"/>
          <p:cNvCxnSpPr/>
          <p:nvPr/>
        </p:nvCxnSpPr>
        <p:spPr>
          <a:xfrm>
            <a:off x="914400" y="3017520"/>
            <a:ext cx="5486400" cy="0"/>
          </a:xfrm>
          <a:prstGeom prst="line">
            <a:avLst/>
          </a:prstGeom>
          <a:ln w="25400">
            <a:solidFill>
              <a:srgbClr val="868B98"/>
            </a:solidFill>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932688" y="2743200"/>
            <a:ext cx="438912" cy="438912"/>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TextBox 22"/>
          <p:cNvSpPr txBox="1"/>
          <p:nvPr/>
        </p:nvSpPr>
        <p:spPr>
          <a:xfrm>
            <a:off x="932688" y="274320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4" name="TextBox 23"/>
          <p:cNvSpPr txBox="1"/>
          <p:nvPr/>
        </p:nvSpPr>
        <p:spPr>
          <a:xfrm>
            <a:off x="749808" y="3246120"/>
            <a:ext cx="841248" cy="182880"/>
          </a:xfrm>
          <a:prstGeom prst="rect">
            <a:avLst/>
          </a:prstGeom>
          <a:noFill/>
        </p:spPr>
        <p:txBody>
          <a:bodyPr wrap="square" lIns="18288" tIns="18288" rIns="18288" bIns="18288" anchor="t">
            <a:spAutoFit/>
          </a:bodyPr>
          <a:lstStyle/>
          <a:p>
            <a:pPr algn="ctr"/>
            <a:r>
              <a:rPr sz="919" b="1" i="0">
                <a:solidFill>
                  <a:srgbClr val="292A30"/>
                </a:solidFill>
                <a:latin typeface="Inter"/>
              </a:rPr>
              <a:t>Package</a:t>
            </a:r>
          </a:p>
        </p:txBody>
      </p:sp>
      <p:sp>
        <p:nvSpPr>
          <p:cNvPr id="25" name="Oval 24"/>
          <p:cNvSpPr/>
          <p:nvPr/>
        </p:nvSpPr>
        <p:spPr>
          <a:xfrm>
            <a:off x="2240280" y="2743200"/>
            <a:ext cx="438912" cy="438912"/>
          </a:xfrm>
          <a:prstGeom prst="ellipse">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2240280" y="274320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7" name="TextBox 26"/>
          <p:cNvSpPr txBox="1"/>
          <p:nvPr/>
        </p:nvSpPr>
        <p:spPr>
          <a:xfrm>
            <a:off x="2057400" y="3246120"/>
            <a:ext cx="841248" cy="182880"/>
          </a:xfrm>
          <a:prstGeom prst="rect">
            <a:avLst/>
          </a:prstGeom>
          <a:noFill/>
        </p:spPr>
        <p:txBody>
          <a:bodyPr wrap="square" lIns="18288" tIns="18288" rIns="18288" bIns="18288" anchor="t">
            <a:spAutoFit/>
          </a:bodyPr>
          <a:lstStyle/>
          <a:p>
            <a:pPr algn="ctr"/>
            <a:r>
              <a:rPr sz="919" b="1" i="0">
                <a:solidFill>
                  <a:srgbClr val="292A30"/>
                </a:solidFill>
                <a:latin typeface="Inter"/>
              </a:rPr>
              <a:t>Flexible</a:t>
            </a:r>
          </a:p>
        </p:txBody>
      </p:sp>
      <p:sp>
        <p:nvSpPr>
          <p:cNvPr id="28" name="Oval 27"/>
          <p:cNvSpPr/>
          <p:nvPr/>
        </p:nvSpPr>
        <p:spPr>
          <a:xfrm>
            <a:off x="3401568" y="2743200"/>
            <a:ext cx="438912" cy="438912"/>
          </a:xfrm>
          <a:prstGeom prst="ellipse">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28"/>
          <p:cNvSpPr txBox="1"/>
          <p:nvPr/>
        </p:nvSpPr>
        <p:spPr>
          <a:xfrm>
            <a:off x="3401568" y="274320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0" name="TextBox 29"/>
          <p:cNvSpPr txBox="1"/>
          <p:nvPr/>
        </p:nvSpPr>
        <p:spPr>
          <a:xfrm>
            <a:off x="3218688" y="3246120"/>
            <a:ext cx="841248" cy="182880"/>
          </a:xfrm>
          <a:prstGeom prst="rect">
            <a:avLst/>
          </a:prstGeom>
          <a:noFill/>
        </p:spPr>
        <p:txBody>
          <a:bodyPr wrap="square" lIns="18288" tIns="18288" rIns="18288" bIns="18288" anchor="t">
            <a:spAutoFit/>
          </a:bodyPr>
          <a:lstStyle/>
          <a:p>
            <a:pPr algn="ctr"/>
            <a:r>
              <a:rPr sz="919" b="1" i="0">
                <a:solidFill>
                  <a:srgbClr val="292A30"/>
                </a:solidFill>
                <a:latin typeface="Inter"/>
              </a:rPr>
              <a:t>Electives</a:t>
            </a:r>
          </a:p>
        </p:txBody>
      </p:sp>
      <p:sp>
        <p:nvSpPr>
          <p:cNvPr id="31" name="Oval 30"/>
          <p:cNvSpPr/>
          <p:nvPr/>
        </p:nvSpPr>
        <p:spPr>
          <a:xfrm>
            <a:off x="4572000" y="2743200"/>
            <a:ext cx="438912" cy="438912"/>
          </a:xfrm>
          <a:prstGeom prst="ellipse">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4572000" y="274320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3" name="TextBox 32"/>
          <p:cNvSpPr txBox="1"/>
          <p:nvPr/>
        </p:nvSpPr>
        <p:spPr>
          <a:xfrm>
            <a:off x="4389120" y="3246120"/>
            <a:ext cx="841248" cy="182880"/>
          </a:xfrm>
          <a:prstGeom prst="rect">
            <a:avLst/>
          </a:prstGeom>
          <a:noFill/>
        </p:spPr>
        <p:txBody>
          <a:bodyPr wrap="square" lIns="18288" tIns="18288" rIns="18288" bIns="18288" anchor="t">
            <a:spAutoFit/>
          </a:bodyPr>
          <a:lstStyle/>
          <a:p>
            <a:pPr algn="ctr"/>
            <a:r>
              <a:rPr sz="919" b="1" i="0">
                <a:solidFill>
                  <a:srgbClr val="292A30"/>
                </a:solidFill>
                <a:latin typeface="Inter"/>
              </a:rPr>
              <a:t>Short-term</a:t>
            </a:r>
          </a:p>
        </p:txBody>
      </p:sp>
      <p:sp>
        <p:nvSpPr>
          <p:cNvPr id="34" name="Oval 33"/>
          <p:cNvSpPr/>
          <p:nvPr/>
        </p:nvSpPr>
        <p:spPr>
          <a:xfrm>
            <a:off x="5724144" y="2743200"/>
            <a:ext cx="438912" cy="438912"/>
          </a:xfrm>
          <a:prstGeom prst="ellipse">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TextBox 34"/>
          <p:cNvSpPr txBox="1"/>
          <p:nvPr/>
        </p:nvSpPr>
        <p:spPr>
          <a:xfrm>
            <a:off x="5724144" y="2743200"/>
            <a:ext cx="438912" cy="438912"/>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6" name="TextBox 35"/>
          <p:cNvSpPr txBox="1"/>
          <p:nvPr/>
        </p:nvSpPr>
        <p:spPr>
          <a:xfrm>
            <a:off x="5541264" y="3246120"/>
            <a:ext cx="841248" cy="182880"/>
          </a:xfrm>
          <a:prstGeom prst="rect">
            <a:avLst/>
          </a:prstGeom>
          <a:noFill/>
        </p:spPr>
        <p:txBody>
          <a:bodyPr wrap="square" lIns="18288" tIns="18288" rIns="18288" bIns="18288" anchor="t">
            <a:spAutoFit/>
          </a:bodyPr>
          <a:lstStyle/>
          <a:p>
            <a:pPr algn="ctr"/>
            <a:r>
              <a:rPr sz="919" b="1" i="0">
                <a:solidFill>
                  <a:srgbClr val="292A30"/>
                </a:solidFill>
                <a:latin typeface="Inter"/>
              </a:rPr>
              <a:t>Future/open</a:t>
            </a:r>
          </a:p>
        </p:txBody>
      </p:sp>
      <p:sp>
        <p:nvSpPr>
          <p:cNvPr id="37" name="Rounded Rectangle 36"/>
          <p:cNvSpPr/>
          <p:nvPr/>
        </p:nvSpPr>
        <p:spPr>
          <a:xfrm>
            <a:off x="502920" y="3977639"/>
            <a:ext cx="6537960" cy="32918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502920" y="3977639"/>
            <a:ext cx="91440" cy="3291840"/>
          </a:xfrm>
          <a:prstGeom prst="rect">
            <a:avLst/>
          </a:prstGeom>
          <a:solidFill>
            <a:srgbClr val="7C60CC"/>
          </a:solidFill>
          <a:ln>
            <a:solidFill>
              <a:srgbClr val="7C6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TextBox 38"/>
          <p:cNvSpPr txBox="1"/>
          <p:nvPr/>
        </p:nvSpPr>
        <p:spPr>
          <a:xfrm>
            <a:off x="667512" y="4096511"/>
            <a:ext cx="6208776" cy="237744"/>
          </a:xfrm>
          <a:prstGeom prst="rect">
            <a:avLst/>
          </a:prstGeom>
          <a:noFill/>
        </p:spPr>
        <p:txBody>
          <a:bodyPr wrap="square" lIns="18288" tIns="18288" rIns="18288" bIns="18288" anchor="t">
            <a:spAutoFit/>
          </a:bodyPr>
          <a:lstStyle/>
          <a:p>
            <a:pPr algn="l"/>
            <a:r>
              <a:rPr sz="1300" b="1" i="0">
                <a:solidFill>
                  <a:srgbClr val="7C60CC"/>
                </a:solidFill>
                <a:latin typeface="Inter Display"/>
              </a:rPr>
              <a:t>Quick comparison</a:t>
            </a:r>
          </a:p>
        </p:txBody>
      </p:sp>
      <p:sp>
        <p:nvSpPr>
          <p:cNvPr id="40" name="Rectangle 39"/>
          <p:cNvSpPr/>
          <p:nvPr/>
        </p:nvSpPr>
        <p:spPr>
          <a:xfrm>
            <a:off x="713232" y="4370832"/>
            <a:ext cx="914400" cy="384048"/>
          </a:xfrm>
          <a:prstGeom prst="rect">
            <a:avLst/>
          </a:prstGeom>
          <a:solidFill>
            <a:srgbClr val="292A30"/>
          </a:solidFill>
          <a:ln>
            <a:solidFill>
              <a:srgbClr val="292A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TextBox 40"/>
          <p:cNvSpPr txBox="1"/>
          <p:nvPr/>
        </p:nvSpPr>
        <p:spPr>
          <a:xfrm>
            <a:off x="740664" y="4462272"/>
            <a:ext cx="859536" cy="164592"/>
          </a:xfrm>
          <a:prstGeom prst="rect">
            <a:avLst/>
          </a:prstGeom>
          <a:noFill/>
        </p:spPr>
        <p:txBody>
          <a:bodyPr wrap="square" lIns="18288" tIns="18288" rIns="18288" bIns="18288" anchor="t">
            <a:spAutoFit/>
          </a:bodyPr>
          <a:lstStyle/>
          <a:p>
            <a:pPr algn="ctr"/>
            <a:r>
              <a:rPr sz="960" b="1" i="0">
                <a:solidFill>
                  <a:srgbClr val="FFFFFF"/>
                </a:solidFill>
                <a:latin typeface="Inter"/>
              </a:rPr>
              <a:t>Model</a:t>
            </a:r>
          </a:p>
        </p:txBody>
      </p:sp>
      <p:sp>
        <p:nvSpPr>
          <p:cNvPr id="42" name="Rectangle 41"/>
          <p:cNvSpPr/>
          <p:nvPr/>
        </p:nvSpPr>
        <p:spPr>
          <a:xfrm>
            <a:off x="1755648" y="4370832"/>
            <a:ext cx="2880360" cy="384048"/>
          </a:xfrm>
          <a:prstGeom prst="rect">
            <a:avLst/>
          </a:prstGeom>
          <a:solidFill>
            <a:srgbClr val="292A30"/>
          </a:solidFill>
          <a:ln>
            <a:solidFill>
              <a:srgbClr val="292A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TextBox 42"/>
          <p:cNvSpPr txBox="1"/>
          <p:nvPr/>
        </p:nvSpPr>
        <p:spPr>
          <a:xfrm>
            <a:off x="1783080" y="4462272"/>
            <a:ext cx="2825496" cy="164592"/>
          </a:xfrm>
          <a:prstGeom prst="rect">
            <a:avLst/>
          </a:prstGeom>
          <a:noFill/>
        </p:spPr>
        <p:txBody>
          <a:bodyPr wrap="square" lIns="18288" tIns="18288" rIns="18288" bIns="18288" anchor="t">
            <a:spAutoFit/>
          </a:bodyPr>
          <a:lstStyle/>
          <a:p>
            <a:pPr algn="ctr"/>
            <a:r>
              <a:rPr sz="960" b="1" i="0">
                <a:solidFill>
                  <a:srgbClr val="FFFFFF"/>
                </a:solidFill>
                <a:latin typeface="Inter"/>
              </a:rPr>
              <a:t>Best when…</a:t>
            </a:r>
          </a:p>
        </p:txBody>
      </p:sp>
      <p:sp>
        <p:nvSpPr>
          <p:cNvPr id="44" name="Rectangle 43"/>
          <p:cNvSpPr/>
          <p:nvPr/>
        </p:nvSpPr>
        <p:spPr>
          <a:xfrm>
            <a:off x="4800600" y="4370832"/>
            <a:ext cx="1828800" cy="384048"/>
          </a:xfrm>
          <a:prstGeom prst="rect">
            <a:avLst/>
          </a:prstGeom>
          <a:solidFill>
            <a:srgbClr val="292A30"/>
          </a:solidFill>
          <a:ln>
            <a:solidFill>
              <a:srgbClr val="292A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TextBox 44"/>
          <p:cNvSpPr txBox="1"/>
          <p:nvPr/>
        </p:nvSpPr>
        <p:spPr>
          <a:xfrm>
            <a:off x="4828032" y="4462272"/>
            <a:ext cx="1773936" cy="164592"/>
          </a:xfrm>
          <a:prstGeom prst="rect">
            <a:avLst/>
          </a:prstGeom>
          <a:noFill/>
        </p:spPr>
        <p:txBody>
          <a:bodyPr wrap="square" lIns="18288" tIns="18288" rIns="18288" bIns="18288" anchor="t">
            <a:spAutoFit/>
          </a:bodyPr>
          <a:lstStyle/>
          <a:p>
            <a:pPr algn="ctr"/>
            <a:r>
              <a:rPr sz="960" b="1" i="0">
                <a:solidFill>
                  <a:srgbClr val="FFFFFF"/>
                </a:solidFill>
                <a:latin typeface="Inter"/>
              </a:rPr>
              <a:t>Strength / risk</a:t>
            </a:r>
          </a:p>
        </p:txBody>
      </p:sp>
      <p:sp>
        <p:nvSpPr>
          <p:cNvPr id="46" name="Rectangle 45"/>
          <p:cNvSpPr/>
          <p:nvPr/>
        </p:nvSpPr>
        <p:spPr>
          <a:xfrm>
            <a:off x="713232" y="4754880"/>
            <a:ext cx="9144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TextBox 46"/>
          <p:cNvSpPr txBox="1"/>
          <p:nvPr/>
        </p:nvSpPr>
        <p:spPr>
          <a:xfrm>
            <a:off x="758952" y="4818888"/>
            <a:ext cx="822960" cy="228600"/>
          </a:xfrm>
          <a:prstGeom prst="rect">
            <a:avLst/>
          </a:prstGeom>
          <a:noFill/>
        </p:spPr>
        <p:txBody>
          <a:bodyPr wrap="square" lIns="18288" tIns="18288" rIns="18288" bIns="18288" anchor="t">
            <a:spAutoFit/>
          </a:bodyPr>
          <a:lstStyle/>
          <a:p>
            <a:pPr algn="l"/>
            <a:r>
              <a:rPr sz="860" b="0" i="0" dirty="0">
                <a:solidFill>
                  <a:srgbClr val="292A30"/>
                </a:solidFill>
                <a:latin typeface="Inter"/>
              </a:rPr>
              <a:t>Package</a:t>
            </a:r>
          </a:p>
        </p:txBody>
      </p:sp>
      <p:sp>
        <p:nvSpPr>
          <p:cNvPr id="48" name="Rectangle 47"/>
          <p:cNvSpPr/>
          <p:nvPr/>
        </p:nvSpPr>
        <p:spPr>
          <a:xfrm>
            <a:off x="1755648" y="4754880"/>
            <a:ext cx="288036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9" name="TextBox 48"/>
          <p:cNvSpPr txBox="1"/>
          <p:nvPr/>
        </p:nvSpPr>
        <p:spPr>
          <a:xfrm>
            <a:off x="1801368" y="4818888"/>
            <a:ext cx="2788920" cy="228600"/>
          </a:xfrm>
          <a:prstGeom prst="rect">
            <a:avLst/>
          </a:prstGeom>
          <a:noFill/>
        </p:spPr>
        <p:txBody>
          <a:bodyPr wrap="square" lIns="18288" tIns="18288" rIns="18288" bIns="18288" anchor="t">
            <a:spAutoFit/>
          </a:bodyPr>
          <a:lstStyle/>
          <a:p>
            <a:pPr algn="l"/>
            <a:r>
              <a:rPr sz="860" b="0" i="0">
                <a:solidFill>
                  <a:srgbClr val="292A30"/>
                </a:solidFill>
                <a:latin typeface="Inter"/>
              </a:rPr>
              <a:t>Students need predictability; partners can pre-align a full semester.</a:t>
            </a:r>
            <a:r>
              <a:rPr sz="850" i="1">
                <a:solidFill>
                  <a:srgbClr val="239682"/>
                </a:solidFill>
              </a:rPr>
              <a:t> (see DP 3.3)</a:t>
            </a:r>
          </a:p>
        </p:txBody>
      </p:sp>
      <p:sp>
        <p:nvSpPr>
          <p:cNvPr id="50" name="Rectangle 49"/>
          <p:cNvSpPr/>
          <p:nvPr/>
        </p:nvSpPr>
        <p:spPr>
          <a:xfrm>
            <a:off x="4800600" y="4754880"/>
            <a:ext cx="18288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1" name="TextBox 50"/>
          <p:cNvSpPr txBox="1"/>
          <p:nvPr/>
        </p:nvSpPr>
        <p:spPr>
          <a:xfrm>
            <a:off x="4846320" y="4818888"/>
            <a:ext cx="1737360" cy="228600"/>
          </a:xfrm>
          <a:prstGeom prst="rect">
            <a:avLst/>
          </a:prstGeom>
          <a:noFill/>
        </p:spPr>
        <p:txBody>
          <a:bodyPr wrap="square" lIns="18288" tIns="18288" rIns="18288" bIns="18288" anchor="t">
            <a:spAutoFit/>
          </a:bodyPr>
          <a:lstStyle/>
          <a:p>
            <a:pPr algn="l"/>
            <a:r>
              <a:rPr sz="860" b="0" i="0">
                <a:solidFill>
                  <a:srgbClr val="292A30"/>
                </a:solidFill>
                <a:latin typeface="Inter"/>
              </a:rPr>
              <a:t>Clear / may feel fixed</a:t>
            </a:r>
          </a:p>
        </p:txBody>
      </p:sp>
      <p:sp>
        <p:nvSpPr>
          <p:cNvPr id="52" name="Rectangle 51"/>
          <p:cNvSpPr/>
          <p:nvPr/>
        </p:nvSpPr>
        <p:spPr>
          <a:xfrm>
            <a:off x="713232" y="5212080"/>
            <a:ext cx="91440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3" name="TextBox 52"/>
          <p:cNvSpPr txBox="1"/>
          <p:nvPr/>
        </p:nvSpPr>
        <p:spPr>
          <a:xfrm>
            <a:off x="758952" y="5276088"/>
            <a:ext cx="822960" cy="228600"/>
          </a:xfrm>
          <a:prstGeom prst="rect">
            <a:avLst/>
          </a:prstGeom>
          <a:noFill/>
        </p:spPr>
        <p:txBody>
          <a:bodyPr wrap="square" lIns="18288" tIns="18288" rIns="18288" bIns="18288" anchor="t">
            <a:spAutoFit/>
          </a:bodyPr>
          <a:lstStyle/>
          <a:p>
            <a:pPr algn="l"/>
            <a:r>
              <a:rPr sz="860" b="0" i="0">
                <a:solidFill>
                  <a:srgbClr val="292A30"/>
                </a:solidFill>
                <a:latin typeface="Inter"/>
              </a:rPr>
              <a:t>Flexible</a:t>
            </a:r>
          </a:p>
        </p:txBody>
      </p:sp>
      <p:sp>
        <p:nvSpPr>
          <p:cNvPr id="54" name="Rectangle 53"/>
          <p:cNvSpPr/>
          <p:nvPr/>
        </p:nvSpPr>
        <p:spPr>
          <a:xfrm>
            <a:off x="1755648" y="5212080"/>
            <a:ext cx="288036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5" name="TextBox 54"/>
          <p:cNvSpPr txBox="1"/>
          <p:nvPr/>
        </p:nvSpPr>
        <p:spPr>
          <a:xfrm>
            <a:off x="1801368" y="5276088"/>
            <a:ext cx="2788920" cy="228600"/>
          </a:xfrm>
          <a:prstGeom prst="rect">
            <a:avLst/>
          </a:prstGeom>
          <a:noFill/>
        </p:spPr>
        <p:txBody>
          <a:bodyPr wrap="square" lIns="18288" tIns="18288" rIns="18288" bIns="18288" anchor="t">
            <a:spAutoFit/>
          </a:bodyPr>
          <a:lstStyle/>
          <a:p>
            <a:pPr algn="l"/>
            <a:r>
              <a:rPr sz="860" b="0" i="0">
                <a:solidFill>
                  <a:srgbClr val="292A30"/>
                </a:solidFill>
                <a:latin typeface="Inter"/>
              </a:rPr>
              <a:t>Students have clear goals and need adaptation after arrival.</a:t>
            </a:r>
            <a:r>
              <a:rPr sz="850" i="1">
                <a:solidFill>
                  <a:srgbClr val="239682"/>
                </a:solidFill>
              </a:rPr>
              <a:t> (see DP 3.2)</a:t>
            </a:r>
          </a:p>
        </p:txBody>
      </p:sp>
      <p:sp>
        <p:nvSpPr>
          <p:cNvPr id="56" name="Rectangle 55"/>
          <p:cNvSpPr/>
          <p:nvPr/>
        </p:nvSpPr>
        <p:spPr>
          <a:xfrm>
            <a:off x="4800600" y="5212080"/>
            <a:ext cx="182880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7" name="TextBox 56"/>
          <p:cNvSpPr txBox="1"/>
          <p:nvPr/>
        </p:nvSpPr>
        <p:spPr>
          <a:xfrm>
            <a:off x="4846320" y="5276088"/>
            <a:ext cx="1737360" cy="228600"/>
          </a:xfrm>
          <a:prstGeom prst="rect">
            <a:avLst/>
          </a:prstGeom>
          <a:noFill/>
        </p:spPr>
        <p:txBody>
          <a:bodyPr wrap="square" lIns="18288" tIns="18288" rIns="18288" bIns="18288" anchor="t">
            <a:spAutoFit/>
          </a:bodyPr>
          <a:lstStyle/>
          <a:p>
            <a:pPr algn="l"/>
            <a:r>
              <a:rPr sz="860" b="0" i="0">
                <a:solidFill>
                  <a:srgbClr val="292A30"/>
                </a:solidFill>
                <a:latin typeface="Inter"/>
              </a:rPr>
              <a:t>Responsive / needs support</a:t>
            </a:r>
          </a:p>
        </p:txBody>
      </p:sp>
      <p:sp>
        <p:nvSpPr>
          <p:cNvPr id="58" name="Rectangle 57"/>
          <p:cNvSpPr/>
          <p:nvPr/>
        </p:nvSpPr>
        <p:spPr>
          <a:xfrm>
            <a:off x="713232" y="5669280"/>
            <a:ext cx="9144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9" name="TextBox 58"/>
          <p:cNvSpPr txBox="1"/>
          <p:nvPr/>
        </p:nvSpPr>
        <p:spPr>
          <a:xfrm>
            <a:off x="758952" y="5733288"/>
            <a:ext cx="822960" cy="228600"/>
          </a:xfrm>
          <a:prstGeom prst="rect">
            <a:avLst/>
          </a:prstGeom>
          <a:noFill/>
        </p:spPr>
        <p:txBody>
          <a:bodyPr wrap="square" lIns="18288" tIns="18288" rIns="18288" bIns="18288" anchor="t">
            <a:spAutoFit/>
          </a:bodyPr>
          <a:lstStyle/>
          <a:p>
            <a:pPr algn="l"/>
            <a:r>
              <a:rPr sz="860" b="0" i="0">
                <a:solidFill>
                  <a:srgbClr val="292A30"/>
                </a:solidFill>
                <a:latin typeface="Inter"/>
              </a:rPr>
              <a:t>Electives</a:t>
            </a:r>
          </a:p>
        </p:txBody>
      </p:sp>
      <p:sp>
        <p:nvSpPr>
          <p:cNvPr id="60" name="Rectangle 59"/>
          <p:cNvSpPr/>
          <p:nvPr/>
        </p:nvSpPr>
        <p:spPr>
          <a:xfrm>
            <a:off x="1755648" y="5669280"/>
            <a:ext cx="288036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1" name="TextBox 60"/>
          <p:cNvSpPr txBox="1"/>
          <p:nvPr/>
        </p:nvSpPr>
        <p:spPr>
          <a:xfrm>
            <a:off x="1801368" y="5733288"/>
            <a:ext cx="2788920" cy="228600"/>
          </a:xfrm>
          <a:prstGeom prst="rect">
            <a:avLst/>
          </a:prstGeom>
          <a:noFill/>
        </p:spPr>
        <p:txBody>
          <a:bodyPr wrap="square" lIns="18288" tIns="18288" rIns="18288" bIns="18288" anchor="t">
            <a:spAutoFit/>
          </a:bodyPr>
          <a:lstStyle/>
          <a:p>
            <a:pPr algn="l"/>
            <a:r>
              <a:rPr sz="860" b="0" i="0">
                <a:solidFill>
                  <a:srgbClr val="292A30"/>
                </a:solidFill>
                <a:latin typeface="Inter"/>
              </a:rPr>
              <a:t>Students want choice within a reliable catalogue.</a:t>
            </a:r>
          </a:p>
        </p:txBody>
      </p:sp>
      <p:sp>
        <p:nvSpPr>
          <p:cNvPr id="62" name="Rectangle 61"/>
          <p:cNvSpPr/>
          <p:nvPr/>
        </p:nvSpPr>
        <p:spPr>
          <a:xfrm>
            <a:off x="4800600" y="5669280"/>
            <a:ext cx="18288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3" name="TextBox 62"/>
          <p:cNvSpPr txBox="1"/>
          <p:nvPr/>
        </p:nvSpPr>
        <p:spPr>
          <a:xfrm>
            <a:off x="4846320" y="5733288"/>
            <a:ext cx="1737360" cy="228600"/>
          </a:xfrm>
          <a:prstGeom prst="rect">
            <a:avLst/>
          </a:prstGeom>
          <a:noFill/>
        </p:spPr>
        <p:txBody>
          <a:bodyPr wrap="square" lIns="18288" tIns="18288" rIns="18288" bIns="18288" anchor="t">
            <a:spAutoFit/>
          </a:bodyPr>
          <a:lstStyle/>
          <a:p>
            <a:pPr algn="l"/>
            <a:r>
              <a:rPr sz="860" b="0" i="0">
                <a:solidFill>
                  <a:srgbClr val="292A30"/>
                </a:solidFill>
                <a:latin typeface="Inter"/>
              </a:rPr>
              <a:t>Balanced / needs elective space</a:t>
            </a:r>
          </a:p>
        </p:txBody>
      </p:sp>
      <p:sp>
        <p:nvSpPr>
          <p:cNvPr id="64" name="Rectangle 63"/>
          <p:cNvSpPr/>
          <p:nvPr/>
        </p:nvSpPr>
        <p:spPr>
          <a:xfrm>
            <a:off x="713232" y="6126480"/>
            <a:ext cx="91440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5" name="TextBox 64"/>
          <p:cNvSpPr txBox="1"/>
          <p:nvPr/>
        </p:nvSpPr>
        <p:spPr>
          <a:xfrm>
            <a:off x="758952" y="6190488"/>
            <a:ext cx="822960" cy="228600"/>
          </a:xfrm>
          <a:prstGeom prst="rect">
            <a:avLst/>
          </a:prstGeom>
          <a:noFill/>
        </p:spPr>
        <p:txBody>
          <a:bodyPr wrap="square" lIns="18288" tIns="18288" rIns="18288" bIns="18288" anchor="t">
            <a:spAutoFit/>
          </a:bodyPr>
          <a:lstStyle/>
          <a:p>
            <a:pPr algn="l"/>
            <a:r>
              <a:rPr sz="860" b="0" i="0">
                <a:solidFill>
                  <a:srgbClr val="292A30"/>
                </a:solidFill>
                <a:latin typeface="Inter"/>
              </a:rPr>
              <a:t>Short-term</a:t>
            </a:r>
          </a:p>
        </p:txBody>
      </p:sp>
      <p:sp>
        <p:nvSpPr>
          <p:cNvPr id="66" name="Rectangle 65"/>
          <p:cNvSpPr/>
          <p:nvPr/>
        </p:nvSpPr>
        <p:spPr>
          <a:xfrm>
            <a:off x="1755648" y="6126480"/>
            <a:ext cx="288036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7" name="TextBox 66"/>
          <p:cNvSpPr txBox="1"/>
          <p:nvPr/>
        </p:nvSpPr>
        <p:spPr>
          <a:xfrm>
            <a:off x="1801368" y="6190488"/>
            <a:ext cx="2788920" cy="228600"/>
          </a:xfrm>
          <a:prstGeom prst="rect">
            <a:avLst/>
          </a:prstGeom>
          <a:noFill/>
        </p:spPr>
        <p:txBody>
          <a:bodyPr wrap="square" lIns="18288" tIns="18288" rIns="18288" bIns="18288" anchor="t">
            <a:spAutoFit/>
          </a:bodyPr>
          <a:lstStyle/>
          <a:p>
            <a:pPr algn="l"/>
            <a:r>
              <a:rPr sz="860" b="0" i="0">
                <a:solidFill>
                  <a:srgbClr val="292A30"/>
                </a:solidFill>
                <a:latin typeface="Inter"/>
              </a:rPr>
              <a:t>A full semester is difficult or not inclusive enough.</a:t>
            </a:r>
          </a:p>
        </p:txBody>
      </p:sp>
      <p:sp>
        <p:nvSpPr>
          <p:cNvPr id="68" name="Rectangle 67"/>
          <p:cNvSpPr/>
          <p:nvPr/>
        </p:nvSpPr>
        <p:spPr>
          <a:xfrm>
            <a:off x="4800600" y="6126480"/>
            <a:ext cx="1828800" cy="457200"/>
          </a:xfrm>
          <a:prstGeom prst="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9" name="TextBox 68"/>
          <p:cNvSpPr txBox="1"/>
          <p:nvPr/>
        </p:nvSpPr>
        <p:spPr>
          <a:xfrm>
            <a:off x="4846320" y="6190488"/>
            <a:ext cx="1737360" cy="228600"/>
          </a:xfrm>
          <a:prstGeom prst="rect">
            <a:avLst/>
          </a:prstGeom>
          <a:noFill/>
        </p:spPr>
        <p:txBody>
          <a:bodyPr wrap="square" lIns="18288" tIns="18288" rIns="18288" bIns="18288" anchor="t">
            <a:spAutoFit/>
          </a:bodyPr>
          <a:lstStyle/>
          <a:p>
            <a:pPr algn="l"/>
            <a:r>
              <a:rPr sz="860" b="0" i="0">
                <a:solidFill>
                  <a:srgbClr val="292A30"/>
                </a:solidFill>
                <a:latin typeface="Inter"/>
              </a:rPr>
              <a:t>Accessible / narrower scope</a:t>
            </a:r>
          </a:p>
        </p:txBody>
      </p:sp>
      <p:sp>
        <p:nvSpPr>
          <p:cNvPr id="70" name="Rectangle 69"/>
          <p:cNvSpPr/>
          <p:nvPr/>
        </p:nvSpPr>
        <p:spPr>
          <a:xfrm>
            <a:off x="713232" y="6583680"/>
            <a:ext cx="9144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1" name="TextBox 70"/>
          <p:cNvSpPr txBox="1"/>
          <p:nvPr/>
        </p:nvSpPr>
        <p:spPr>
          <a:xfrm>
            <a:off x="758952" y="6647688"/>
            <a:ext cx="822960" cy="228600"/>
          </a:xfrm>
          <a:prstGeom prst="rect">
            <a:avLst/>
          </a:prstGeom>
          <a:noFill/>
        </p:spPr>
        <p:txBody>
          <a:bodyPr wrap="square" lIns="18288" tIns="18288" rIns="18288" bIns="18288" anchor="t">
            <a:spAutoFit/>
          </a:bodyPr>
          <a:lstStyle/>
          <a:p>
            <a:pPr algn="l"/>
            <a:r>
              <a:rPr sz="860" b="0" i="0">
                <a:solidFill>
                  <a:srgbClr val="292A30"/>
                </a:solidFill>
                <a:latin typeface="Inter"/>
              </a:rPr>
              <a:t>Future/open</a:t>
            </a:r>
          </a:p>
        </p:txBody>
      </p:sp>
      <p:sp>
        <p:nvSpPr>
          <p:cNvPr id="72" name="Rectangle 71"/>
          <p:cNvSpPr/>
          <p:nvPr/>
        </p:nvSpPr>
        <p:spPr>
          <a:xfrm>
            <a:off x="1755648" y="6583680"/>
            <a:ext cx="288036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3" name="TextBox 72"/>
          <p:cNvSpPr txBox="1"/>
          <p:nvPr/>
        </p:nvSpPr>
        <p:spPr>
          <a:xfrm>
            <a:off x="1801368" y="6647688"/>
            <a:ext cx="2788920" cy="228600"/>
          </a:xfrm>
          <a:prstGeom prst="rect">
            <a:avLst/>
          </a:prstGeom>
          <a:noFill/>
        </p:spPr>
        <p:txBody>
          <a:bodyPr wrap="square" lIns="18288" tIns="18288" rIns="18288" bIns="18288" anchor="t">
            <a:spAutoFit/>
          </a:bodyPr>
          <a:lstStyle/>
          <a:p>
            <a:pPr algn="l"/>
            <a:r>
              <a:rPr sz="860" b="0" i="0">
                <a:solidFill>
                  <a:srgbClr val="292A30"/>
                </a:solidFill>
                <a:latin typeface="Inter"/>
              </a:rPr>
              <a:t>Institutions want to rethink recognition and mobility.</a:t>
            </a:r>
            <a:r>
              <a:rPr sz="850" i="1">
                <a:solidFill>
                  <a:srgbClr val="239682"/>
                </a:solidFill>
              </a:rPr>
              <a:t> (see DP 3.4)</a:t>
            </a:r>
          </a:p>
        </p:txBody>
      </p:sp>
      <p:sp>
        <p:nvSpPr>
          <p:cNvPr id="74" name="Rectangle 73"/>
          <p:cNvSpPr/>
          <p:nvPr/>
        </p:nvSpPr>
        <p:spPr>
          <a:xfrm>
            <a:off x="4800600" y="6583680"/>
            <a:ext cx="1828800" cy="457200"/>
          </a:xfrm>
          <a:prstGeom prst="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5" name="TextBox 74"/>
          <p:cNvSpPr txBox="1"/>
          <p:nvPr/>
        </p:nvSpPr>
        <p:spPr>
          <a:xfrm>
            <a:off x="4846320" y="6647688"/>
            <a:ext cx="1737360" cy="228600"/>
          </a:xfrm>
          <a:prstGeom prst="rect">
            <a:avLst/>
          </a:prstGeom>
          <a:noFill/>
        </p:spPr>
        <p:txBody>
          <a:bodyPr wrap="square" lIns="18288" tIns="18288" rIns="18288" bIns="18288" anchor="t">
            <a:spAutoFit/>
          </a:bodyPr>
          <a:lstStyle/>
          <a:p>
            <a:pPr algn="l"/>
            <a:r>
              <a:rPr sz="860" b="0" i="0">
                <a:solidFill>
                  <a:srgbClr val="292A30"/>
                </a:solidFill>
                <a:latin typeface="Inter"/>
              </a:rPr>
              <a:t>Innovative / hard to implement</a:t>
            </a:r>
          </a:p>
        </p:txBody>
      </p:sp>
      <p:sp>
        <p:nvSpPr>
          <p:cNvPr id="76" name="TextBox 75"/>
          <p:cNvSpPr txBox="1"/>
          <p:nvPr/>
        </p:nvSpPr>
        <p:spPr>
          <a:xfrm>
            <a:off x="717804" y="7477758"/>
            <a:ext cx="6126480" cy="228600"/>
          </a:xfrm>
          <a:prstGeom prst="rect">
            <a:avLst/>
          </a:prstGeom>
          <a:noFill/>
        </p:spPr>
        <p:txBody>
          <a:bodyPr wrap="square" lIns="18288" tIns="18288" rIns="18288" bIns="18288" anchor="t">
            <a:spAutoFit/>
          </a:bodyPr>
          <a:lstStyle/>
          <a:p>
            <a:pPr algn="l"/>
            <a:r>
              <a:rPr sz="1150" b="0" i="0" dirty="0">
                <a:solidFill>
                  <a:srgbClr val="868B98"/>
                </a:solidFill>
                <a:latin typeface="Inter"/>
              </a:rPr>
              <a:t>A useful reminder: a more open model is not automatically more equitable. The more uncertainty a model places on the student, the more support may be needed.</a:t>
            </a:r>
          </a:p>
        </p:txBody>
      </p:sp>
      <p:sp>
        <p:nvSpPr>
          <p:cNvPr id="77" name="Rectangle 76"/>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8" name="Rectangle 77"/>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9" name="Rectangle 78"/>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0" name="Rectangle 79"/>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1" name="Rectangle 80"/>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82" name="Picture 81"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0EDFD89E-E84A-225F-C47C-D3C9F555CE58}"/>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652780" y="51104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At a glance: choosing the right model</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5</a:t>
            </a:r>
          </a:p>
        </p:txBody>
      </p:sp>
      <p:sp>
        <p:nvSpPr>
          <p:cNvPr id="16" name="TextBox 15"/>
          <p:cNvSpPr txBox="1"/>
          <p:nvPr/>
        </p:nvSpPr>
        <p:spPr>
          <a:xfrm>
            <a:off x="566928" y="1234440"/>
            <a:ext cx="6309360" cy="411480"/>
          </a:xfrm>
          <a:prstGeom prst="rect">
            <a:avLst/>
          </a:prstGeom>
          <a:noFill/>
        </p:spPr>
        <p:txBody>
          <a:bodyPr wrap="square" lIns="18288" tIns="18288" rIns="18288" bIns="18288" anchor="t">
            <a:spAutoFit/>
          </a:bodyPr>
          <a:lstStyle/>
          <a:p>
            <a:pPr algn="l"/>
            <a:r>
              <a:rPr sz="1320" b="1" i="0">
                <a:solidFill>
                  <a:srgbClr val="31A48C"/>
                </a:solidFill>
                <a:latin typeface="Inter"/>
              </a:rPr>
              <a:t>Use the models as a spectrum, not as fixed categories. The best choice depends on student needs, curriculum space, partnership maturity and the purpose of the exchange.</a:t>
            </a:r>
          </a:p>
        </p:txBody>
      </p:sp>
      <p:sp>
        <p:nvSpPr>
          <p:cNvPr id="17" name="Rounded Rectangle 16"/>
          <p:cNvSpPr/>
          <p:nvPr/>
        </p:nvSpPr>
        <p:spPr>
          <a:xfrm>
            <a:off x="502920" y="1874519"/>
            <a:ext cx="3063240" cy="1828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7"/>
          <p:cNvSpPr/>
          <p:nvPr/>
        </p:nvSpPr>
        <p:spPr>
          <a:xfrm>
            <a:off x="502920" y="1874519"/>
            <a:ext cx="91440" cy="182880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667512" y="1993391"/>
            <a:ext cx="273405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1. Package</a:t>
            </a:r>
          </a:p>
        </p:txBody>
      </p:sp>
      <p:sp>
        <p:nvSpPr>
          <p:cNvPr id="20" name="TextBox 19"/>
          <p:cNvSpPr txBox="1"/>
          <p:nvPr/>
        </p:nvSpPr>
        <p:spPr>
          <a:xfrm>
            <a:off x="722376" y="2377439"/>
            <a:ext cx="2624328" cy="502920"/>
          </a:xfrm>
          <a:prstGeom prst="rect">
            <a:avLst/>
          </a:prstGeom>
          <a:noFill/>
        </p:spPr>
        <p:txBody>
          <a:bodyPr wrap="square" lIns="18288" tIns="18288" rIns="18288" bIns="18288" anchor="t">
            <a:spAutoFit/>
          </a:bodyPr>
          <a:lstStyle/>
          <a:p>
            <a:pPr algn="l"/>
            <a:r>
              <a:rPr sz="1070" b="0" i="0">
                <a:solidFill>
                  <a:srgbClr val="292A30"/>
                </a:solidFill>
                <a:latin typeface="Inter"/>
              </a:rPr>
              <a:t>A ready-made 30 ECTS semester where courses, credits, schedules and recognition are agreed in advance.</a:t>
            </a:r>
            <a:r>
              <a:rPr sz="850" i="1">
                <a:solidFill>
                  <a:srgbClr val="239682"/>
                </a:solidFill>
              </a:rPr>
              <a:t> (see DP 3.3 and DP 3.4)</a:t>
            </a:r>
          </a:p>
        </p:txBody>
      </p:sp>
      <p:sp>
        <p:nvSpPr>
          <p:cNvPr id="21" name="TextBox 20"/>
          <p:cNvSpPr txBox="1"/>
          <p:nvPr/>
        </p:nvSpPr>
        <p:spPr>
          <a:xfrm>
            <a:off x="722376" y="2971800"/>
            <a:ext cx="2624328" cy="475488"/>
          </a:xfrm>
          <a:prstGeom prst="rect">
            <a:avLst/>
          </a:prstGeom>
          <a:noFill/>
        </p:spPr>
        <p:txBody>
          <a:bodyPr wrap="square" lIns="18288" tIns="18288" rIns="18288" bIns="18288" anchor="t">
            <a:spAutoFit/>
          </a:bodyPr>
          <a:lstStyle/>
          <a:p>
            <a:pPr algn="l"/>
            <a:r>
              <a:rPr sz="969" b="0" i="0">
                <a:solidFill>
                  <a:srgbClr val="868B98"/>
                </a:solidFill>
                <a:latin typeface="Inter"/>
              </a:rPr>
              <a:t>Best for: Students who need predictability, strong scaffolding and low administrative uncertainty.</a:t>
            </a:r>
          </a:p>
        </p:txBody>
      </p:sp>
      <p:sp>
        <p:nvSpPr>
          <p:cNvPr id="22" name="Rounded Rectangle 21"/>
          <p:cNvSpPr/>
          <p:nvPr/>
        </p:nvSpPr>
        <p:spPr>
          <a:xfrm>
            <a:off x="3813048" y="1874519"/>
            <a:ext cx="3063240" cy="1828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Rectangle 22"/>
          <p:cNvSpPr/>
          <p:nvPr/>
        </p:nvSpPr>
        <p:spPr>
          <a:xfrm>
            <a:off x="3813048" y="1874519"/>
            <a:ext cx="91440" cy="182880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3977640" y="1993391"/>
            <a:ext cx="273405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2. Flexible</a:t>
            </a:r>
          </a:p>
        </p:txBody>
      </p:sp>
      <p:sp>
        <p:nvSpPr>
          <p:cNvPr id="25" name="TextBox 24"/>
          <p:cNvSpPr txBox="1"/>
          <p:nvPr/>
        </p:nvSpPr>
        <p:spPr>
          <a:xfrm>
            <a:off x="4032504" y="2377439"/>
            <a:ext cx="2624328" cy="502920"/>
          </a:xfrm>
          <a:prstGeom prst="rect">
            <a:avLst/>
          </a:prstGeom>
          <a:noFill/>
        </p:spPr>
        <p:txBody>
          <a:bodyPr wrap="square" lIns="18288" tIns="18288" rIns="18288" bIns="18288" anchor="t">
            <a:spAutoFit/>
          </a:bodyPr>
          <a:lstStyle/>
          <a:p>
            <a:pPr algn="l"/>
            <a:r>
              <a:rPr sz="1070" b="0" i="0">
                <a:solidFill>
                  <a:srgbClr val="292A30"/>
                </a:solidFill>
                <a:latin typeface="Inter"/>
              </a:rPr>
              <a:t>A provisional plan becomes a final learning agreement during the first weeks after arrival.</a:t>
            </a:r>
            <a:r>
              <a:rPr sz="850" i="1">
                <a:solidFill>
                  <a:srgbClr val="239682"/>
                </a:solidFill>
              </a:rPr>
              <a:t> (see DP 3.2)</a:t>
            </a:r>
          </a:p>
        </p:txBody>
      </p:sp>
      <p:sp>
        <p:nvSpPr>
          <p:cNvPr id="26" name="TextBox 25"/>
          <p:cNvSpPr txBox="1"/>
          <p:nvPr/>
        </p:nvSpPr>
        <p:spPr>
          <a:xfrm>
            <a:off x="4032504" y="2971800"/>
            <a:ext cx="2624328" cy="475488"/>
          </a:xfrm>
          <a:prstGeom prst="rect">
            <a:avLst/>
          </a:prstGeom>
          <a:noFill/>
        </p:spPr>
        <p:txBody>
          <a:bodyPr wrap="square" lIns="18288" tIns="18288" rIns="18288" bIns="18288" anchor="t">
            <a:spAutoFit/>
          </a:bodyPr>
          <a:lstStyle/>
          <a:p>
            <a:pPr algn="l"/>
            <a:r>
              <a:rPr sz="969" b="0" i="0">
                <a:solidFill>
                  <a:srgbClr val="868B98"/>
                </a:solidFill>
                <a:latin typeface="Inter"/>
              </a:rPr>
              <a:t>Best for: Mature, self-directed students who have clear interests and need adaptation to host-specific opportunities.</a:t>
            </a:r>
          </a:p>
        </p:txBody>
      </p:sp>
      <p:sp>
        <p:nvSpPr>
          <p:cNvPr id="27" name="Rounded Rectangle 26"/>
          <p:cNvSpPr/>
          <p:nvPr/>
        </p:nvSpPr>
        <p:spPr>
          <a:xfrm>
            <a:off x="502920" y="4069080"/>
            <a:ext cx="3063240" cy="1828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Rectangle 27"/>
          <p:cNvSpPr/>
          <p:nvPr/>
        </p:nvSpPr>
        <p:spPr>
          <a:xfrm>
            <a:off x="502920" y="4069080"/>
            <a:ext cx="91440" cy="1828800"/>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28"/>
          <p:cNvSpPr txBox="1"/>
          <p:nvPr/>
        </p:nvSpPr>
        <p:spPr>
          <a:xfrm>
            <a:off x="667512" y="4187952"/>
            <a:ext cx="2734056" cy="237744"/>
          </a:xfrm>
          <a:prstGeom prst="rect">
            <a:avLst/>
          </a:prstGeom>
          <a:noFill/>
        </p:spPr>
        <p:txBody>
          <a:bodyPr wrap="square" lIns="18288" tIns="18288" rIns="18288" bIns="18288" anchor="t">
            <a:spAutoFit/>
          </a:bodyPr>
          <a:lstStyle/>
          <a:p>
            <a:pPr algn="l"/>
            <a:r>
              <a:rPr sz="1300" b="1" i="0">
                <a:solidFill>
                  <a:srgbClr val="FFD24B"/>
                </a:solidFill>
                <a:latin typeface="Inter Display"/>
              </a:rPr>
              <a:t>3. Electives</a:t>
            </a:r>
          </a:p>
        </p:txBody>
      </p:sp>
      <p:sp>
        <p:nvSpPr>
          <p:cNvPr id="30" name="TextBox 29"/>
          <p:cNvSpPr txBox="1"/>
          <p:nvPr/>
        </p:nvSpPr>
        <p:spPr>
          <a:xfrm>
            <a:off x="722376" y="4572000"/>
            <a:ext cx="2624328" cy="502920"/>
          </a:xfrm>
          <a:prstGeom prst="rect">
            <a:avLst/>
          </a:prstGeom>
          <a:noFill/>
        </p:spPr>
        <p:txBody>
          <a:bodyPr wrap="square" lIns="18288" tIns="18288" rIns="18288" bIns="18288" anchor="t">
            <a:spAutoFit/>
          </a:bodyPr>
          <a:lstStyle/>
          <a:p>
            <a:pPr algn="l"/>
            <a:r>
              <a:rPr sz="1070" b="0" i="0">
                <a:solidFill>
                  <a:srgbClr val="292A30"/>
                </a:solidFill>
                <a:latin typeface="Inter"/>
              </a:rPr>
              <a:t>Students build a semester from a curated catalogue of exchange-friendly electives.</a:t>
            </a:r>
            <a:r>
              <a:rPr sz="850" i="1">
                <a:solidFill>
                  <a:srgbClr val="239682"/>
                </a:solidFill>
              </a:rPr>
              <a:t> (see DP 3.2)</a:t>
            </a:r>
          </a:p>
        </p:txBody>
      </p:sp>
      <p:sp>
        <p:nvSpPr>
          <p:cNvPr id="31" name="TextBox 30"/>
          <p:cNvSpPr txBox="1"/>
          <p:nvPr/>
        </p:nvSpPr>
        <p:spPr>
          <a:xfrm>
            <a:off x="722376" y="5166360"/>
            <a:ext cx="2624328" cy="475488"/>
          </a:xfrm>
          <a:prstGeom prst="rect">
            <a:avLst/>
          </a:prstGeom>
          <a:noFill/>
        </p:spPr>
        <p:txBody>
          <a:bodyPr wrap="square" lIns="18288" tIns="18288" rIns="18288" bIns="18288" anchor="t">
            <a:spAutoFit/>
          </a:bodyPr>
          <a:lstStyle/>
          <a:p>
            <a:pPr algn="l"/>
            <a:r>
              <a:rPr sz="969" b="0" i="0" dirty="0">
                <a:solidFill>
                  <a:srgbClr val="868B98"/>
                </a:solidFill>
                <a:latin typeface="Inter"/>
              </a:rPr>
              <a:t>Best for: Students who want both choice and advance certainty, and </a:t>
            </a:r>
            <a:r>
              <a:rPr sz="969" b="0" i="0" dirty="0" err="1">
                <a:solidFill>
                  <a:srgbClr val="868B98"/>
                </a:solidFill>
                <a:latin typeface="Inter"/>
              </a:rPr>
              <a:t>programmes</a:t>
            </a:r>
            <a:r>
              <a:rPr sz="969" b="0" i="0" dirty="0">
                <a:solidFill>
                  <a:srgbClr val="868B98"/>
                </a:solidFill>
                <a:latin typeface="Inter"/>
              </a:rPr>
              <a:t> with sufficient elective space.</a:t>
            </a:r>
          </a:p>
        </p:txBody>
      </p:sp>
      <p:sp>
        <p:nvSpPr>
          <p:cNvPr id="32" name="Rounded Rectangle 31"/>
          <p:cNvSpPr/>
          <p:nvPr/>
        </p:nvSpPr>
        <p:spPr>
          <a:xfrm>
            <a:off x="3813048" y="4069080"/>
            <a:ext cx="3063240" cy="18288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3813048" y="4069080"/>
            <a:ext cx="91440" cy="1828800"/>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3977640" y="4187952"/>
            <a:ext cx="2734056" cy="237744"/>
          </a:xfrm>
          <a:prstGeom prst="rect">
            <a:avLst/>
          </a:prstGeom>
          <a:noFill/>
        </p:spPr>
        <p:txBody>
          <a:bodyPr wrap="square" lIns="18288" tIns="18288" rIns="18288" bIns="18288" anchor="t">
            <a:spAutoFit/>
          </a:bodyPr>
          <a:lstStyle/>
          <a:p>
            <a:pPr algn="l"/>
            <a:r>
              <a:rPr sz="1300" b="1" i="0">
                <a:solidFill>
                  <a:srgbClr val="7ABCFF"/>
                </a:solidFill>
                <a:latin typeface="Inter Display"/>
              </a:rPr>
              <a:t>4. Short-term</a:t>
            </a:r>
          </a:p>
        </p:txBody>
      </p:sp>
      <p:sp>
        <p:nvSpPr>
          <p:cNvPr id="35" name="TextBox 34"/>
          <p:cNvSpPr txBox="1"/>
          <p:nvPr/>
        </p:nvSpPr>
        <p:spPr>
          <a:xfrm>
            <a:off x="4032504" y="4572000"/>
            <a:ext cx="2624328" cy="502920"/>
          </a:xfrm>
          <a:prstGeom prst="rect">
            <a:avLst/>
          </a:prstGeom>
          <a:noFill/>
        </p:spPr>
        <p:txBody>
          <a:bodyPr wrap="square" lIns="18288" tIns="18288" rIns="18288" bIns="18288" anchor="t">
            <a:spAutoFit/>
          </a:bodyPr>
          <a:lstStyle/>
          <a:p>
            <a:pPr algn="l"/>
            <a:r>
              <a:rPr sz="1070" b="0" i="0" dirty="0">
                <a:solidFill>
                  <a:srgbClr val="292A30"/>
                </a:solidFill>
                <a:latin typeface="Inter"/>
              </a:rPr>
              <a:t>A focused mobility format such as a summer school, residency, intensive project or blended course.</a:t>
            </a:r>
            <a:r>
              <a:rPr sz="850" i="1" dirty="0">
                <a:solidFill>
                  <a:srgbClr val="239682"/>
                </a:solidFill>
              </a:rPr>
              <a:t> (see DP 4.3 and DP 5.1)</a:t>
            </a:r>
          </a:p>
        </p:txBody>
      </p:sp>
      <p:sp>
        <p:nvSpPr>
          <p:cNvPr id="36" name="TextBox 35"/>
          <p:cNvSpPr txBox="1"/>
          <p:nvPr/>
        </p:nvSpPr>
        <p:spPr>
          <a:xfrm>
            <a:off x="4032504" y="5166360"/>
            <a:ext cx="2624328" cy="475488"/>
          </a:xfrm>
          <a:prstGeom prst="rect">
            <a:avLst/>
          </a:prstGeom>
          <a:noFill/>
        </p:spPr>
        <p:txBody>
          <a:bodyPr wrap="square" lIns="18288" tIns="18288" rIns="18288" bIns="18288" anchor="t">
            <a:spAutoFit/>
          </a:bodyPr>
          <a:lstStyle/>
          <a:p>
            <a:pPr algn="l"/>
            <a:r>
              <a:rPr sz="969" b="0" i="0">
                <a:solidFill>
                  <a:srgbClr val="868B98"/>
                </a:solidFill>
                <a:latin typeface="Inter"/>
              </a:rPr>
              <a:t>Best for: Students who cannot be away for a full semester or need a lower-threshold mobility option.</a:t>
            </a:r>
          </a:p>
        </p:txBody>
      </p:sp>
      <p:sp>
        <p:nvSpPr>
          <p:cNvPr id="37" name="Rounded Rectangle 36"/>
          <p:cNvSpPr/>
          <p:nvPr/>
        </p:nvSpPr>
        <p:spPr>
          <a:xfrm>
            <a:off x="502920" y="6263640"/>
            <a:ext cx="653796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502920" y="6263640"/>
            <a:ext cx="91440" cy="1417320"/>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TextBox 38"/>
          <p:cNvSpPr txBox="1"/>
          <p:nvPr/>
        </p:nvSpPr>
        <p:spPr>
          <a:xfrm>
            <a:off x="667512" y="6382512"/>
            <a:ext cx="6208776" cy="237744"/>
          </a:xfrm>
          <a:prstGeom prst="rect">
            <a:avLst/>
          </a:prstGeom>
          <a:noFill/>
        </p:spPr>
        <p:txBody>
          <a:bodyPr wrap="square" lIns="18288" tIns="18288" rIns="18288" bIns="18288" anchor="t">
            <a:spAutoFit/>
          </a:bodyPr>
          <a:lstStyle/>
          <a:p>
            <a:pPr algn="l"/>
            <a:r>
              <a:rPr sz="1300" b="1" i="0">
                <a:solidFill>
                  <a:srgbClr val="EEBDFE"/>
                </a:solidFill>
                <a:latin typeface="Inter Display"/>
              </a:rPr>
              <a:t>5. Future/open</a:t>
            </a:r>
          </a:p>
        </p:txBody>
      </p:sp>
      <p:sp>
        <p:nvSpPr>
          <p:cNvPr id="40" name="TextBox 39"/>
          <p:cNvSpPr txBox="1"/>
          <p:nvPr/>
        </p:nvSpPr>
        <p:spPr>
          <a:xfrm>
            <a:off x="722376" y="6766559"/>
            <a:ext cx="6099048" cy="502920"/>
          </a:xfrm>
          <a:prstGeom prst="rect">
            <a:avLst/>
          </a:prstGeom>
          <a:noFill/>
        </p:spPr>
        <p:txBody>
          <a:bodyPr wrap="square" lIns="18288" tIns="18288" rIns="18288" bIns="18288" anchor="t">
            <a:spAutoFit/>
          </a:bodyPr>
          <a:lstStyle/>
          <a:p>
            <a:pPr algn="l"/>
            <a:r>
              <a:rPr sz="1070" b="0" i="0" dirty="0">
                <a:solidFill>
                  <a:srgbClr val="292A30"/>
                </a:solidFill>
                <a:latin typeface="Inter"/>
              </a:rPr>
              <a:t>A speculative model that asks what mobility could look like if recognition followed learning more flexibly.</a:t>
            </a:r>
            <a:r>
              <a:rPr sz="850" i="1" dirty="0">
                <a:solidFill>
                  <a:srgbClr val="239682"/>
                </a:solidFill>
              </a:rPr>
              <a:t> (see DP 3.4)</a:t>
            </a:r>
          </a:p>
        </p:txBody>
      </p:sp>
      <p:sp>
        <p:nvSpPr>
          <p:cNvPr id="41" name="TextBox 40"/>
          <p:cNvSpPr txBox="1"/>
          <p:nvPr/>
        </p:nvSpPr>
        <p:spPr>
          <a:xfrm>
            <a:off x="722376" y="7360919"/>
            <a:ext cx="6099048" cy="475488"/>
          </a:xfrm>
          <a:prstGeom prst="rect">
            <a:avLst/>
          </a:prstGeom>
          <a:noFill/>
        </p:spPr>
        <p:txBody>
          <a:bodyPr wrap="square" lIns="18288" tIns="18288" rIns="18288" bIns="18288" anchor="t">
            <a:spAutoFit/>
          </a:bodyPr>
          <a:lstStyle/>
          <a:p>
            <a:pPr algn="l"/>
            <a:r>
              <a:rPr sz="969" b="0" i="0">
                <a:solidFill>
                  <a:srgbClr val="868B98"/>
                </a:solidFill>
                <a:latin typeface="Inter"/>
              </a:rPr>
              <a:t>Best for: Strategic conversations and pilot projects that want to think beyond current frameworks.</a:t>
            </a:r>
          </a:p>
        </p:txBody>
      </p:sp>
      <p:sp>
        <p:nvSpPr>
          <p:cNvPr id="42" name="Rectangle 41"/>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7" name="Picture 46"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3E5BFB65-957C-CAE6-653D-2D589D8192E8}"/>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741680" y="574548"/>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Simple decision guide</a:t>
            </a:r>
          </a:p>
        </p:txBody>
      </p:sp>
      <p:sp>
        <p:nvSpPr>
          <p:cNvPr id="12" name="TextBox 11"/>
          <p:cNvSpPr txBox="1"/>
          <p:nvPr/>
        </p:nvSpPr>
        <p:spPr>
          <a:xfrm>
            <a:off x="741680" y="976884"/>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A quick route into the models before reading the detailed pages.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6</a:t>
            </a:r>
          </a:p>
        </p:txBody>
      </p:sp>
      <p:sp>
        <p:nvSpPr>
          <p:cNvPr id="16" name="Rounded Rectangle 15"/>
          <p:cNvSpPr/>
          <p:nvPr/>
        </p:nvSpPr>
        <p:spPr>
          <a:xfrm>
            <a:off x="731520" y="1417320"/>
            <a:ext cx="612648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Oval 16"/>
          <p:cNvSpPr/>
          <p:nvPr/>
        </p:nvSpPr>
        <p:spPr>
          <a:xfrm>
            <a:off x="960120" y="1581912"/>
            <a:ext cx="292608" cy="292608"/>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960120" y="1581912"/>
            <a:ext cx="292608" cy="29260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9" name="TextBox 18"/>
          <p:cNvSpPr txBox="1"/>
          <p:nvPr/>
        </p:nvSpPr>
        <p:spPr>
          <a:xfrm>
            <a:off x="1417320" y="1581912"/>
            <a:ext cx="2423160" cy="228600"/>
          </a:xfrm>
          <a:prstGeom prst="rect">
            <a:avLst/>
          </a:prstGeom>
          <a:noFill/>
        </p:spPr>
        <p:txBody>
          <a:bodyPr wrap="square" lIns="18288" tIns="18288" rIns="18288" bIns="18288" anchor="t">
            <a:spAutoFit/>
          </a:bodyPr>
          <a:lstStyle/>
          <a:p>
            <a:pPr algn="l"/>
            <a:r>
              <a:rPr sz="1300" b="1" i="0">
                <a:solidFill>
                  <a:srgbClr val="292A30"/>
                </a:solidFill>
                <a:latin typeface="Inter"/>
              </a:rPr>
              <a:t>Need maximum predictability?</a:t>
            </a:r>
          </a:p>
        </p:txBody>
      </p:sp>
      <p:sp>
        <p:nvSpPr>
          <p:cNvPr id="20" name="TextBox 19"/>
          <p:cNvSpPr txBox="1"/>
          <p:nvPr/>
        </p:nvSpPr>
        <p:spPr>
          <a:xfrm>
            <a:off x="3977639" y="1581912"/>
            <a:ext cx="2194560" cy="228600"/>
          </a:xfrm>
          <a:prstGeom prst="rect">
            <a:avLst/>
          </a:prstGeom>
          <a:noFill/>
        </p:spPr>
        <p:txBody>
          <a:bodyPr wrap="square" lIns="18288" tIns="18288" rIns="18288" bIns="18288" anchor="t">
            <a:spAutoFit/>
          </a:bodyPr>
          <a:lstStyle/>
          <a:p>
            <a:pPr algn="l"/>
            <a:r>
              <a:rPr sz="1300" b="1" i="0">
                <a:solidFill>
                  <a:srgbClr val="31A48C"/>
                </a:solidFill>
                <a:latin typeface="Inter"/>
              </a:rPr>
              <a:t>Pre-designed package</a:t>
            </a:r>
            <a:r>
              <a:rPr sz="850" i="1">
                <a:solidFill>
                  <a:srgbClr val="239682"/>
                </a:solidFill>
              </a:rPr>
              <a:t> (see DP 3.3)</a:t>
            </a:r>
          </a:p>
        </p:txBody>
      </p:sp>
      <p:sp>
        <p:nvSpPr>
          <p:cNvPr id="21" name="Rounded Rectangle 20"/>
          <p:cNvSpPr/>
          <p:nvPr/>
        </p:nvSpPr>
        <p:spPr>
          <a:xfrm>
            <a:off x="731520" y="2560320"/>
            <a:ext cx="612648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Oval 21"/>
          <p:cNvSpPr/>
          <p:nvPr/>
        </p:nvSpPr>
        <p:spPr>
          <a:xfrm>
            <a:off x="960120" y="2724912"/>
            <a:ext cx="292608" cy="292608"/>
          </a:xfrm>
          <a:prstGeom prst="ellipse">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TextBox 22"/>
          <p:cNvSpPr txBox="1"/>
          <p:nvPr/>
        </p:nvSpPr>
        <p:spPr>
          <a:xfrm>
            <a:off x="960120" y="2724912"/>
            <a:ext cx="292608" cy="29260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4" name="TextBox 23"/>
          <p:cNvSpPr txBox="1"/>
          <p:nvPr/>
        </p:nvSpPr>
        <p:spPr>
          <a:xfrm>
            <a:off x="1417320" y="2724912"/>
            <a:ext cx="2423160" cy="228600"/>
          </a:xfrm>
          <a:prstGeom prst="rect">
            <a:avLst/>
          </a:prstGeom>
          <a:noFill/>
        </p:spPr>
        <p:txBody>
          <a:bodyPr wrap="square" lIns="18288" tIns="18288" rIns="18288" bIns="18288" anchor="t">
            <a:spAutoFit/>
          </a:bodyPr>
          <a:lstStyle/>
          <a:p>
            <a:pPr algn="l"/>
            <a:r>
              <a:rPr sz="1300" b="1" i="0">
                <a:solidFill>
                  <a:srgbClr val="292A30"/>
                </a:solidFill>
                <a:latin typeface="Inter"/>
              </a:rPr>
              <a:t>Need choice but pre-approval?</a:t>
            </a:r>
          </a:p>
        </p:txBody>
      </p:sp>
      <p:sp>
        <p:nvSpPr>
          <p:cNvPr id="25" name="TextBox 24"/>
          <p:cNvSpPr txBox="1"/>
          <p:nvPr/>
        </p:nvSpPr>
        <p:spPr>
          <a:xfrm>
            <a:off x="3977639" y="2724912"/>
            <a:ext cx="2194560" cy="228600"/>
          </a:xfrm>
          <a:prstGeom prst="rect">
            <a:avLst/>
          </a:prstGeom>
          <a:noFill/>
        </p:spPr>
        <p:txBody>
          <a:bodyPr wrap="square" lIns="18288" tIns="18288" rIns="18288" bIns="18288" anchor="t">
            <a:spAutoFit/>
          </a:bodyPr>
          <a:lstStyle/>
          <a:p>
            <a:pPr algn="l"/>
            <a:r>
              <a:rPr sz="1300" b="1" i="0">
                <a:solidFill>
                  <a:srgbClr val="FFD24B"/>
                </a:solidFill>
                <a:latin typeface="Inter"/>
              </a:rPr>
              <a:t>Electives</a:t>
            </a:r>
            <a:r>
              <a:rPr sz="850" i="1">
                <a:solidFill>
                  <a:srgbClr val="239682"/>
                </a:solidFill>
              </a:rPr>
              <a:t> (see DP 3.2)</a:t>
            </a:r>
          </a:p>
        </p:txBody>
      </p:sp>
      <p:sp>
        <p:nvSpPr>
          <p:cNvPr id="26" name="Rounded Rectangle 25"/>
          <p:cNvSpPr/>
          <p:nvPr/>
        </p:nvSpPr>
        <p:spPr>
          <a:xfrm>
            <a:off x="731520" y="3703320"/>
            <a:ext cx="612648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Oval 26"/>
          <p:cNvSpPr/>
          <p:nvPr/>
        </p:nvSpPr>
        <p:spPr>
          <a:xfrm>
            <a:off x="960120" y="3867911"/>
            <a:ext cx="292608" cy="292608"/>
          </a:xfrm>
          <a:prstGeom prst="ellipse">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960120" y="3867911"/>
            <a:ext cx="292608" cy="29260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29" name="TextBox 28"/>
          <p:cNvSpPr txBox="1"/>
          <p:nvPr/>
        </p:nvSpPr>
        <p:spPr>
          <a:xfrm>
            <a:off x="1417320" y="3867911"/>
            <a:ext cx="2423160" cy="228600"/>
          </a:xfrm>
          <a:prstGeom prst="rect">
            <a:avLst/>
          </a:prstGeom>
          <a:noFill/>
        </p:spPr>
        <p:txBody>
          <a:bodyPr wrap="square" lIns="18288" tIns="18288" rIns="18288" bIns="18288" anchor="t">
            <a:spAutoFit/>
          </a:bodyPr>
          <a:lstStyle/>
          <a:p>
            <a:pPr algn="l"/>
            <a:r>
              <a:rPr sz="1300" b="1" i="0">
                <a:solidFill>
                  <a:srgbClr val="292A30"/>
                </a:solidFill>
                <a:latin typeface="Inter"/>
              </a:rPr>
              <a:t>Need adaptation after arrival?</a:t>
            </a:r>
          </a:p>
        </p:txBody>
      </p:sp>
      <p:sp>
        <p:nvSpPr>
          <p:cNvPr id="30" name="TextBox 29"/>
          <p:cNvSpPr txBox="1"/>
          <p:nvPr/>
        </p:nvSpPr>
        <p:spPr>
          <a:xfrm>
            <a:off x="3977639" y="3867911"/>
            <a:ext cx="2194560" cy="228600"/>
          </a:xfrm>
          <a:prstGeom prst="rect">
            <a:avLst/>
          </a:prstGeom>
          <a:noFill/>
        </p:spPr>
        <p:txBody>
          <a:bodyPr wrap="square" lIns="18288" tIns="18288" rIns="18288" bIns="18288" anchor="t">
            <a:spAutoFit/>
          </a:bodyPr>
          <a:lstStyle/>
          <a:p>
            <a:pPr algn="l"/>
            <a:r>
              <a:rPr sz="1300" b="1" i="0">
                <a:solidFill>
                  <a:srgbClr val="FF744F"/>
                </a:solidFill>
                <a:latin typeface="Inter"/>
              </a:rPr>
              <a:t>Flexible plan</a:t>
            </a:r>
            <a:r>
              <a:rPr sz="850" i="1">
                <a:solidFill>
                  <a:srgbClr val="239682"/>
                </a:solidFill>
              </a:rPr>
              <a:t> (see DP 3.2)</a:t>
            </a:r>
          </a:p>
        </p:txBody>
      </p:sp>
      <p:sp>
        <p:nvSpPr>
          <p:cNvPr id="31" name="Rounded Rectangle 30"/>
          <p:cNvSpPr/>
          <p:nvPr/>
        </p:nvSpPr>
        <p:spPr>
          <a:xfrm>
            <a:off x="731520" y="4846320"/>
            <a:ext cx="612648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Oval 31"/>
          <p:cNvSpPr/>
          <p:nvPr/>
        </p:nvSpPr>
        <p:spPr>
          <a:xfrm>
            <a:off x="960120" y="5010912"/>
            <a:ext cx="292608" cy="292608"/>
          </a:xfrm>
          <a:prstGeom prst="ellipse">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TextBox 32"/>
          <p:cNvSpPr txBox="1"/>
          <p:nvPr/>
        </p:nvSpPr>
        <p:spPr>
          <a:xfrm>
            <a:off x="960120" y="5010912"/>
            <a:ext cx="292608" cy="29260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4" name="TextBox 33"/>
          <p:cNvSpPr txBox="1"/>
          <p:nvPr/>
        </p:nvSpPr>
        <p:spPr>
          <a:xfrm>
            <a:off x="1417320" y="5010912"/>
            <a:ext cx="2423160" cy="228600"/>
          </a:xfrm>
          <a:prstGeom prst="rect">
            <a:avLst/>
          </a:prstGeom>
          <a:noFill/>
        </p:spPr>
        <p:txBody>
          <a:bodyPr wrap="square" lIns="18288" tIns="18288" rIns="18288" bIns="18288" anchor="t">
            <a:spAutoFit/>
          </a:bodyPr>
          <a:lstStyle/>
          <a:p>
            <a:pPr algn="l"/>
            <a:r>
              <a:rPr sz="1300" b="1" i="0">
                <a:solidFill>
                  <a:srgbClr val="292A30"/>
                </a:solidFill>
                <a:latin typeface="Inter"/>
              </a:rPr>
              <a:t>No room for a full semester?</a:t>
            </a:r>
          </a:p>
        </p:txBody>
      </p:sp>
      <p:sp>
        <p:nvSpPr>
          <p:cNvPr id="35" name="TextBox 34"/>
          <p:cNvSpPr txBox="1"/>
          <p:nvPr/>
        </p:nvSpPr>
        <p:spPr>
          <a:xfrm>
            <a:off x="3977639" y="5010912"/>
            <a:ext cx="2194560" cy="228600"/>
          </a:xfrm>
          <a:prstGeom prst="rect">
            <a:avLst/>
          </a:prstGeom>
          <a:noFill/>
        </p:spPr>
        <p:txBody>
          <a:bodyPr wrap="square" lIns="18288" tIns="18288" rIns="18288" bIns="18288" anchor="t">
            <a:spAutoFit/>
          </a:bodyPr>
          <a:lstStyle/>
          <a:p>
            <a:pPr algn="l"/>
            <a:r>
              <a:rPr sz="1300" b="1" i="0">
                <a:solidFill>
                  <a:srgbClr val="7ABCFF"/>
                </a:solidFill>
                <a:latin typeface="Inter"/>
              </a:rPr>
              <a:t>Short-term / blended</a:t>
            </a:r>
            <a:r>
              <a:rPr sz="850" i="1">
                <a:solidFill>
                  <a:srgbClr val="239682"/>
                </a:solidFill>
              </a:rPr>
              <a:t> (see DP 4.3)</a:t>
            </a:r>
          </a:p>
        </p:txBody>
      </p:sp>
      <p:sp>
        <p:nvSpPr>
          <p:cNvPr id="36" name="Rounded Rectangle 35"/>
          <p:cNvSpPr/>
          <p:nvPr/>
        </p:nvSpPr>
        <p:spPr>
          <a:xfrm>
            <a:off x="731520" y="5989320"/>
            <a:ext cx="6126480" cy="777240"/>
          </a:xfrm>
          <a:prstGeom prst="roundRect">
            <a:avLst/>
          </a:prstGeom>
          <a:solidFill>
            <a:srgbClr val="F5F4F8"/>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Oval 36"/>
          <p:cNvSpPr/>
          <p:nvPr/>
        </p:nvSpPr>
        <p:spPr>
          <a:xfrm>
            <a:off x="960120" y="6153912"/>
            <a:ext cx="292608" cy="292608"/>
          </a:xfrm>
          <a:prstGeom prst="ellipse">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960120" y="6153912"/>
            <a:ext cx="292608" cy="29260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39" name="TextBox 38"/>
          <p:cNvSpPr txBox="1"/>
          <p:nvPr/>
        </p:nvSpPr>
        <p:spPr>
          <a:xfrm>
            <a:off x="1417320" y="6153912"/>
            <a:ext cx="2423160" cy="228600"/>
          </a:xfrm>
          <a:prstGeom prst="rect">
            <a:avLst/>
          </a:prstGeom>
          <a:noFill/>
        </p:spPr>
        <p:txBody>
          <a:bodyPr wrap="square" lIns="18288" tIns="18288" rIns="18288" bIns="18288" anchor="t">
            <a:spAutoFit/>
          </a:bodyPr>
          <a:lstStyle/>
          <a:p>
            <a:pPr algn="l"/>
            <a:r>
              <a:rPr sz="1300" b="1" i="0">
                <a:solidFill>
                  <a:srgbClr val="292A30"/>
                </a:solidFill>
                <a:latin typeface="Inter"/>
              </a:rPr>
              <a:t>Want to rethink what counts?</a:t>
            </a:r>
          </a:p>
        </p:txBody>
      </p:sp>
      <p:sp>
        <p:nvSpPr>
          <p:cNvPr id="40" name="TextBox 39"/>
          <p:cNvSpPr txBox="1"/>
          <p:nvPr/>
        </p:nvSpPr>
        <p:spPr>
          <a:xfrm>
            <a:off x="3977639" y="6153912"/>
            <a:ext cx="2194560" cy="228600"/>
          </a:xfrm>
          <a:prstGeom prst="rect">
            <a:avLst/>
          </a:prstGeom>
          <a:noFill/>
        </p:spPr>
        <p:txBody>
          <a:bodyPr wrap="square" lIns="18288" tIns="18288" rIns="18288" bIns="18288" anchor="t">
            <a:spAutoFit/>
          </a:bodyPr>
          <a:lstStyle/>
          <a:p>
            <a:pPr algn="l"/>
            <a:r>
              <a:rPr sz="1300" b="1" i="0">
                <a:solidFill>
                  <a:srgbClr val="EEBDFE"/>
                </a:solidFill>
                <a:latin typeface="Inter"/>
              </a:rPr>
              <a:t>Future / open model</a:t>
            </a:r>
            <a:r>
              <a:rPr sz="850" i="1">
                <a:solidFill>
                  <a:srgbClr val="239682"/>
                </a:solidFill>
              </a:rPr>
              <a:t> (see DP 3.4)</a:t>
            </a:r>
          </a:p>
        </p:txBody>
      </p:sp>
      <p:sp>
        <p:nvSpPr>
          <p:cNvPr id="41" name="Rounded Rectangle 40"/>
          <p:cNvSpPr/>
          <p:nvPr/>
        </p:nvSpPr>
        <p:spPr>
          <a:xfrm>
            <a:off x="731520" y="7406640"/>
            <a:ext cx="6126480" cy="914400"/>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p:cNvSpPr txBox="1"/>
          <p:nvPr/>
        </p:nvSpPr>
        <p:spPr>
          <a:xfrm>
            <a:off x="960120" y="7662672"/>
            <a:ext cx="5669280" cy="292608"/>
          </a:xfrm>
          <a:prstGeom prst="rect">
            <a:avLst/>
          </a:prstGeom>
          <a:noFill/>
        </p:spPr>
        <p:txBody>
          <a:bodyPr wrap="square" lIns="18288" tIns="18288" rIns="18288" bIns="18288" anchor="t">
            <a:spAutoFit/>
          </a:bodyPr>
          <a:lstStyle/>
          <a:p>
            <a:pPr algn="ctr"/>
            <a:r>
              <a:rPr sz="1300" b="1" i="0">
                <a:solidFill>
                  <a:srgbClr val="FFFFFF"/>
                </a:solidFill>
                <a:latin typeface="Inter"/>
              </a:rPr>
              <a:t>This guide is not a rule. It is a conversation starter for advising students and designing partner agreements.</a:t>
            </a:r>
          </a:p>
        </p:txBody>
      </p:sp>
      <p:sp>
        <p:nvSpPr>
          <p:cNvPr id="43" name="Rectangle 42"/>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8" name="Picture 47"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A7A1668E-74F1-0307-CD7D-494DB7D3767A}"/>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25779" y="441200"/>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1: Pre-designed package plan</a:t>
            </a:r>
          </a:p>
        </p:txBody>
      </p:sp>
      <p:sp>
        <p:nvSpPr>
          <p:cNvPr id="12" name="TextBox 11"/>
          <p:cNvSpPr txBox="1"/>
          <p:nvPr/>
        </p:nvSpPr>
        <p:spPr>
          <a:xfrm>
            <a:off x="525779" y="843536"/>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A — explanation, suitability, strengths and watchpoints.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7</a:t>
            </a:r>
          </a:p>
        </p:txBody>
      </p:sp>
      <p:sp>
        <p:nvSpPr>
          <p:cNvPr id="16" name="Oval 15"/>
          <p:cNvSpPr/>
          <p:nvPr/>
        </p:nvSpPr>
        <p:spPr>
          <a:xfrm>
            <a:off x="6355080" y="1225296"/>
            <a:ext cx="384048" cy="384048"/>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A</a:t>
            </a:r>
          </a:p>
        </p:txBody>
      </p:sp>
      <p:sp>
        <p:nvSpPr>
          <p:cNvPr id="20" name="Rounded Rectangle 19"/>
          <p:cNvSpPr/>
          <p:nvPr/>
        </p:nvSpPr>
        <p:spPr>
          <a:xfrm>
            <a:off x="502920" y="1234440"/>
            <a:ext cx="6537960" cy="1325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32588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What this model is</a:t>
            </a:r>
          </a:p>
        </p:txBody>
      </p:sp>
      <p:sp>
        <p:nvSpPr>
          <p:cNvPr id="23" name="TextBox 22"/>
          <p:cNvSpPr txBox="1"/>
          <p:nvPr/>
        </p:nvSpPr>
        <p:spPr>
          <a:xfrm>
            <a:off x="713232" y="1609344"/>
            <a:ext cx="6126480" cy="777240"/>
          </a:xfrm>
          <a:prstGeom prst="rect">
            <a:avLst/>
          </a:prstGeom>
          <a:noFill/>
        </p:spPr>
        <p:txBody>
          <a:bodyPr wrap="square" lIns="18288" tIns="18288" rIns="18288" bIns="18288" anchor="t">
            <a:spAutoFit/>
          </a:bodyPr>
          <a:lstStyle/>
          <a:p>
            <a:pPr algn="l"/>
            <a:r>
              <a:rPr sz="1230" b="0" i="0">
                <a:solidFill>
                  <a:srgbClr val="292A30"/>
                </a:solidFill>
                <a:latin typeface="Inter"/>
              </a:rPr>
              <a:t>The pre-designed package plan is the most structured model. The host institution offers a fixed curriculum, usually equivalent to a full exchange semester, that has already been prepared for incoming students. Courses, ECTS, schedules, assessment formats, and the broad shape of the learning agreement are known before departure.</a:t>
            </a:r>
            <a:r>
              <a:rPr sz="850" i="1">
                <a:solidFill>
                  <a:srgbClr val="239682"/>
                </a:solidFill>
              </a:rPr>
              <a:t> (see DP 3.3 and DP 3.4)</a:t>
            </a:r>
          </a:p>
        </p:txBody>
      </p:sp>
      <p:sp>
        <p:nvSpPr>
          <p:cNvPr id="24" name="Rounded Rectangle 23"/>
          <p:cNvSpPr/>
          <p:nvPr/>
        </p:nvSpPr>
        <p:spPr>
          <a:xfrm>
            <a:off x="502920" y="2788920"/>
            <a:ext cx="3154680" cy="2697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2788920"/>
            <a:ext cx="91440" cy="269748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2907792"/>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What it looks like</a:t>
            </a:r>
          </a:p>
        </p:txBody>
      </p:sp>
      <p:sp>
        <p:nvSpPr>
          <p:cNvPr id="27" name="TextBox 26"/>
          <p:cNvSpPr txBox="1"/>
          <p:nvPr/>
        </p:nvSpPr>
        <p:spPr>
          <a:xfrm>
            <a:off x="731520" y="3182112"/>
            <a:ext cx="2743200" cy="201168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fixed semester package, often 30 ECTS</a:t>
            </a:r>
          </a:p>
          <a:p>
            <a:pPr algn="l">
              <a:lnSpc>
                <a:spcPct val="105000"/>
              </a:lnSpc>
            </a:pPr>
            <a:r>
              <a:rPr sz="1090">
                <a:solidFill>
                  <a:srgbClr val="292A30"/>
                </a:solidFill>
                <a:latin typeface="Inter"/>
              </a:rPr>
              <a:t>learning agreement and recognition clarified before departure</a:t>
            </a:r>
          </a:p>
          <a:p>
            <a:pPr algn="l">
              <a:lnSpc>
                <a:spcPct val="105000"/>
              </a:lnSpc>
            </a:pPr>
            <a:r>
              <a:rPr sz="1090">
                <a:solidFill>
                  <a:srgbClr val="292A30"/>
                </a:solidFill>
                <a:latin typeface="Inter"/>
              </a:rPr>
              <a:t>balanced combination of practical music studies, pedagogy, ensemble work and contextual learning</a:t>
            </a:r>
          </a:p>
          <a:p>
            <a:pPr algn="l">
              <a:lnSpc>
                <a:spcPct val="105000"/>
              </a:lnSpc>
            </a:pPr>
            <a:r>
              <a:rPr sz="1090">
                <a:solidFill>
                  <a:srgbClr val="292A30"/>
                </a:solidFill>
                <a:latin typeface="Inter"/>
              </a:rPr>
              <a:t>can be offered as a repeatable pathway within a stable partner agreement</a:t>
            </a:r>
          </a:p>
        </p:txBody>
      </p:sp>
      <p:sp>
        <p:nvSpPr>
          <p:cNvPr id="28" name="Rounded Rectangle 27"/>
          <p:cNvSpPr/>
          <p:nvPr/>
        </p:nvSpPr>
        <p:spPr>
          <a:xfrm>
            <a:off x="3886200" y="2788920"/>
            <a:ext cx="3154680" cy="1737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3886200" y="2788920"/>
            <a:ext cx="91440" cy="17373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4050792" y="2907792"/>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Best for</a:t>
            </a:r>
          </a:p>
        </p:txBody>
      </p:sp>
      <p:sp>
        <p:nvSpPr>
          <p:cNvPr id="31" name="TextBox 30"/>
          <p:cNvSpPr txBox="1"/>
          <p:nvPr/>
        </p:nvSpPr>
        <p:spPr>
          <a:xfrm>
            <a:off x="4114800" y="3182112"/>
            <a:ext cx="2743200" cy="100584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students with less prior mobility experience</a:t>
            </a:r>
          </a:p>
          <a:p>
            <a:pPr algn="l">
              <a:lnSpc>
                <a:spcPct val="105000"/>
              </a:lnSpc>
            </a:pPr>
            <a:r>
              <a:rPr sz="1090">
                <a:solidFill>
                  <a:srgbClr val="292A30"/>
                </a:solidFill>
                <a:latin typeface="Inter"/>
              </a:rPr>
              <a:t>students who need language, financial or administrative predictability</a:t>
            </a:r>
          </a:p>
          <a:p>
            <a:pPr algn="l">
              <a:lnSpc>
                <a:spcPct val="105000"/>
              </a:lnSpc>
            </a:pPr>
            <a:r>
              <a:rPr sz="1090">
                <a:solidFill>
                  <a:srgbClr val="292A30"/>
                </a:solidFill>
                <a:latin typeface="Inter"/>
              </a:rPr>
              <a:t>institutions building a repeatable mobility offer</a:t>
            </a:r>
          </a:p>
        </p:txBody>
      </p:sp>
      <p:sp>
        <p:nvSpPr>
          <p:cNvPr id="32" name="Rounded Rectangle 31"/>
          <p:cNvSpPr/>
          <p:nvPr/>
        </p:nvSpPr>
        <p:spPr>
          <a:xfrm>
            <a:off x="3886200" y="4709160"/>
            <a:ext cx="3154680" cy="15087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3886200" y="4709160"/>
            <a:ext cx="91440" cy="150876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4050792" y="4828032"/>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Music teacher education focus</a:t>
            </a:r>
          </a:p>
        </p:txBody>
      </p:sp>
      <p:sp>
        <p:nvSpPr>
          <p:cNvPr id="35" name="TextBox 34"/>
          <p:cNvSpPr txBox="1"/>
          <p:nvPr/>
        </p:nvSpPr>
        <p:spPr>
          <a:xfrm>
            <a:off x="4096512" y="5084064"/>
            <a:ext cx="2743200" cy="822960"/>
          </a:xfrm>
          <a:prstGeom prst="rect">
            <a:avLst/>
          </a:prstGeom>
          <a:noFill/>
        </p:spPr>
        <p:txBody>
          <a:bodyPr wrap="square" lIns="18288" tIns="18288" rIns="18288" bIns="18288" anchor="t">
            <a:spAutoFit/>
          </a:bodyPr>
          <a:lstStyle/>
          <a:p>
            <a:pPr algn="l"/>
            <a:r>
              <a:rPr sz="1070" b="0" i="0">
                <a:solidFill>
                  <a:srgbClr val="292A30"/>
                </a:solidFill>
                <a:latin typeface="Inter"/>
              </a:rPr>
              <a:t>Guarantee individual instrumental tuition, include ensemble participation as a core social and musical space, and plan practicum sequencing before the student leaves.</a:t>
            </a:r>
            <a:r>
              <a:rPr sz="850" i="1">
                <a:solidFill>
                  <a:srgbClr val="239682"/>
                </a:solidFill>
              </a:rPr>
              <a:t> (see DP 3.1)</a:t>
            </a:r>
          </a:p>
        </p:txBody>
      </p:sp>
      <p:sp>
        <p:nvSpPr>
          <p:cNvPr id="36" name="Rounded Rectangle 35"/>
          <p:cNvSpPr/>
          <p:nvPr/>
        </p:nvSpPr>
        <p:spPr>
          <a:xfrm>
            <a:off x="502920" y="577900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5779008"/>
            <a:ext cx="91440" cy="141732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5897880"/>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Strengths</a:t>
            </a:r>
          </a:p>
        </p:txBody>
      </p:sp>
      <p:sp>
        <p:nvSpPr>
          <p:cNvPr id="39" name="TextBox 38"/>
          <p:cNvSpPr txBox="1"/>
          <p:nvPr/>
        </p:nvSpPr>
        <p:spPr>
          <a:xfrm>
            <a:off x="731520" y="614476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clear expectations before departure</a:t>
            </a:r>
          </a:p>
          <a:p>
            <a:pPr algn="l">
              <a:lnSpc>
                <a:spcPct val="105000"/>
              </a:lnSpc>
            </a:pPr>
            <a:r>
              <a:rPr sz="1060">
                <a:solidFill>
                  <a:srgbClr val="292A30"/>
                </a:solidFill>
                <a:latin typeface="Inter"/>
              </a:rPr>
              <a:t>strong institutional scaffolding</a:t>
            </a:r>
          </a:p>
          <a:p>
            <a:pPr algn="l">
              <a:lnSpc>
                <a:spcPct val="105000"/>
              </a:lnSpc>
            </a:pPr>
            <a:r>
              <a:rPr sz="1060">
                <a:solidFill>
                  <a:srgbClr val="292A30"/>
                </a:solidFill>
                <a:latin typeface="Inter"/>
              </a:rPr>
              <a:t>efficient for advising, quality assurance and communication</a:t>
            </a:r>
          </a:p>
        </p:txBody>
      </p:sp>
      <p:sp>
        <p:nvSpPr>
          <p:cNvPr id="40" name="Rounded Rectangle 39"/>
          <p:cNvSpPr/>
          <p:nvPr/>
        </p:nvSpPr>
        <p:spPr>
          <a:xfrm>
            <a:off x="3886200" y="641908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3886200" y="6419088"/>
            <a:ext cx="91440" cy="141732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p:cNvSpPr txBox="1"/>
          <p:nvPr/>
        </p:nvSpPr>
        <p:spPr>
          <a:xfrm>
            <a:off x="4050792" y="6537960"/>
            <a:ext cx="282549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Watchpoints</a:t>
            </a:r>
          </a:p>
        </p:txBody>
      </p:sp>
      <p:sp>
        <p:nvSpPr>
          <p:cNvPr id="43" name="TextBox 42"/>
          <p:cNvSpPr txBox="1"/>
          <p:nvPr/>
        </p:nvSpPr>
        <p:spPr>
          <a:xfrm>
            <a:off x="4114800" y="678484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may feel too fixed for students with specific goals</a:t>
            </a:r>
          </a:p>
          <a:p>
            <a:pPr algn="l">
              <a:lnSpc>
                <a:spcPct val="105000"/>
              </a:lnSpc>
            </a:pPr>
            <a:r>
              <a:rPr sz="1060">
                <a:solidFill>
                  <a:srgbClr val="292A30"/>
                </a:solidFill>
                <a:latin typeface="Inter"/>
              </a:rPr>
              <a:t>requires careful pre-alignment between partners</a:t>
            </a:r>
          </a:p>
          <a:p>
            <a:pPr algn="l">
              <a:lnSpc>
                <a:spcPct val="105000"/>
              </a:lnSpc>
            </a:pPr>
            <a:r>
              <a:rPr sz="1060">
                <a:solidFill>
                  <a:srgbClr val="292A30"/>
                </a:solidFill>
                <a:latin typeface="Inter"/>
              </a:rPr>
              <a:t>risks becoming too separate from local student life if cohort-based</a:t>
            </a:r>
          </a:p>
        </p:txBody>
      </p:sp>
      <p:sp>
        <p:nvSpPr>
          <p:cNvPr id="44" name="Rectangle 4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Rectangle 4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9" name="Picture 4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E350BD99-A53A-DB29-B972-CAFB842F4F65}"/>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68630" y="469776"/>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1: Pre-designed package plan</a:t>
            </a:r>
          </a:p>
        </p:txBody>
      </p:sp>
      <p:sp>
        <p:nvSpPr>
          <p:cNvPr id="12" name="TextBox 11"/>
          <p:cNvSpPr txBox="1"/>
          <p:nvPr/>
        </p:nvSpPr>
        <p:spPr>
          <a:xfrm>
            <a:off x="568630" y="872112"/>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B — before, during, after, example and what to clarify.</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8</a:t>
            </a:r>
          </a:p>
        </p:txBody>
      </p:sp>
      <p:sp>
        <p:nvSpPr>
          <p:cNvPr id="16" name="Oval 15"/>
          <p:cNvSpPr/>
          <p:nvPr/>
        </p:nvSpPr>
        <p:spPr>
          <a:xfrm>
            <a:off x="6355080" y="1225296"/>
            <a:ext cx="384048" cy="384048"/>
          </a:xfrm>
          <a:prstGeom prst="ellipse">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B</a:t>
            </a:r>
          </a:p>
        </p:txBody>
      </p:sp>
      <p:sp>
        <p:nvSpPr>
          <p:cNvPr id="20" name="Rounded Rectangle 19"/>
          <p:cNvSpPr/>
          <p:nvPr/>
        </p:nvSpPr>
        <p:spPr>
          <a:xfrm>
            <a:off x="502920" y="1234440"/>
            <a:ext cx="6537960" cy="1691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69164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Sample 30 ECTS package</a:t>
            </a:r>
          </a:p>
        </p:txBody>
      </p:sp>
      <p:sp>
        <p:nvSpPr>
          <p:cNvPr id="23" name="TextBox 22"/>
          <p:cNvSpPr txBox="1"/>
          <p:nvPr/>
        </p:nvSpPr>
        <p:spPr>
          <a:xfrm>
            <a:off x="731520" y="1627632"/>
            <a:ext cx="6126480" cy="1005840"/>
          </a:xfrm>
          <a:prstGeom prst="rect">
            <a:avLst/>
          </a:prstGeom>
          <a:noFill/>
        </p:spPr>
        <p:txBody>
          <a:bodyPr wrap="square" lIns="18288" tIns="18288" rIns="18288" bIns="18288">
            <a:spAutoFit/>
          </a:bodyPr>
          <a:lstStyle/>
          <a:p>
            <a:pPr algn="l">
              <a:lnSpc>
                <a:spcPct val="105000"/>
              </a:lnSpc>
            </a:pPr>
            <a:r>
              <a:rPr sz="1140">
                <a:solidFill>
                  <a:srgbClr val="292A30"/>
                </a:solidFill>
                <a:latin typeface="Inter"/>
              </a:rPr>
              <a:t>Performance Studies — 7.5 ECTS</a:t>
            </a:r>
          </a:p>
          <a:p>
            <a:pPr algn="l">
              <a:lnSpc>
                <a:spcPct val="105000"/>
              </a:lnSpc>
            </a:pPr>
            <a:r>
              <a:rPr sz="1140">
                <a:solidFill>
                  <a:srgbClr val="292A30"/>
                </a:solidFill>
                <a:latin typeface="Inter"/>
              </a:rPr>
              <a:t>Composing and Arranging for Larger Ensembles — 7.5 ECTS</a:t>
            </a:r>
          </a:p>
          <a:p>
            <a:pPr algn="l">
              <a:lnSpc>
                <a:spcPct val="105000"/>
              </a:lnSpc>
            </a:pPr>
            <a:r>
              <a:rPr sz="1140">
                <a:solidFill>
                  <a:srgbClr val="292A30"/>
                </a:solidFill>
                <a:latin typeface="Inter"/>
              </a:rPr>
              <a:t>Ensemble Playing and Leadership — 7.5 ECTS</a:t>
            </a:r>
          </a:p>
          <a:p>
            <a:pPr algn="l">
              <a:lnSpc>
                <a:spcPct val="105000"/>
              </a:lnSpc>
            </a:pPr>
            <a:r>
              <a:rPr sz="1140">
                <a:solidFill>
                  <a:srgbClr val="292A30"/>
                </a:solidFill>
                <a:latin typeface="Inter"/>
              </a:rPr>
              <a:t>Professional Practice in Community Music — 7.5 ECTS</a:t>
            </a:r>
          </a:p>
        </p:txBody>
      </p:sp>
      <p:sp>
        <p:nvSpPr>
          <p:cNvPr id="24" name="Rounded Rectangle 23"/>
          <p:cNvSpPr/>
          <p:nvPr/>
        </p:nvSpPr>
        <p:spPr>
          <a:xfrm>
            <a:off x="502920"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3154680"/>
            <a:ext cx="91440" cy="283464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3273552"/>
            <a:ext cx="1700784"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Before</a:t>
            </a:r>
          </a:p>
        </p:txBody>
      </p:sp>
      <p:sp>
        <p:nvSpPr>
          <p:cNvPr id="27" name="TextBox 26"/>
          <p:cNvSpPr txBox="1"/>
          <p:nvPr/>
        </p:nvSpPr>
        <p:spPr>
          <a:xfrm>
            <a:off x="713232"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publish a clear package with ECTS, assessment and workload</a:t>
            </a:r>
          </a:p>
          <a:p>
            <a:pPr algn="l">
              <a:lnSpc>
                <a:spcPct val="105000"/>
              </a:lnSpc>
            </a:pPr>
            <a:r>
              <a:rPr sz="1030">
                <a:solidFill>
                  <a:srgbClr val="292A30"/>
                </a:solidFill>
                <a:latin typeface="Inter"/>
              </a:rPr>
              <a:t>settle learning agreement and recognition before departure</a:t>
            </a:r>
            <a:r>
              <a:rPr sz="850" i="1">
                <a:solidFill>
                  <a:srgbClr val="239682"/>
                </a:solidFill>
              </a:rPr>
              <a:t> (see DP 3.4)</a:t>
            </a:r>
          </a:p>
          <a:p>
            <a:pPr algn="l">
              <a:lnSpc>
                <a:spcPct val="105000"/>
              </a:lnSpc>
            </a:pPr>
            <a:r>
              <a:rPr sz="1030">
                <a:solidFill>
                  <a:srgbClr val="292A30"/>
                </a:solidFill>
                <a:latin typeface="Inter"/>
              </a:rPr>
              <a:t>clarify accommodation, orientation and named contact person</a:t>
            </a:r>
            <a:r>
              <a:rPr sz="850" i="1">
                <a:solidFill>
                  <a:srgbClr val="239682"/>
                </a:solidFill>
              </a:rPr>
              <a:t> (see DP 5.1)</a:t>
            </a:r>
          </a:p>
        </p:txBody>
      </p:sp>
      <p:sp>
        <p:nvSpPr>
          <p:cNvPr id="28" name="Rounded Rectangle 27"/>
          <p:cNvSpPr/>
          <p:nvPr/>
        </p:nvSpPr>
        <p:spPr>
          <a:xfrm>
            <a:off x="2761488"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2761488" y="3154680"/>
            <a:ext cx="91440" cy="283464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2926080" y="3273552"/>
            <a:ext cx="1700784"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During</a:t>
            </a:r>
          </a:p>
        </p:txBody>
      </p:sp>
      <p:sp>
        <p:nvSpPr>
          <p:cNvPr id="31" name="TextBox 30"/>
          <p:cNvSpPr txBox="1"/>
          <p:nvPr/>
        </p:nvSpPr>
        <p:spPr>
          <a:xfrm>
            <a:off x="2971800"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provide induction and regular check-ins</a:t>
            </a:r>
          </a:p>
          <a:p>
            <a:pPr algn="l">
              <a:lnSpc>
                <a:spcPct val="105000"/>
              </a:lnSpc>
            </a:pPr>
            <a:r>
              <a:rPr sz="1030">
                <a:solidFill>
                  <a:srgbClr val="292A30"/>
                </a:solidFill>
                <a:latin typeface="Inter"/>
              </a:rPr>
              <a:t>support ensemble and peer integration</a:t>
            </a:r>
          </a:p>
          <a:p>
            <a:pPr algn="l">
              <a:lnSpc>
                <a:spcPct val="105000"/>
              </a:lnSpc>
            </a:pPr>
            <a:r>
              <a:rPr sz="1030">
                <a:solidFill>
                  <a:srgbClr val="292A30"/>
                </a:solidFill>
                <a:latin typeface="Inter"/>
              </a:rPr>
              <a:t>monitor whether the fixed package works as intended</a:t>
            </a:r>
          </a:p>
        </p:txBody>
      </p:sp>
      <p:sp>
        <p:nvSpPr>
          <p:cNvPr id="32" name="Rounded Rectangle 31"/>
          <p:cNvSpPr/>
          <p:nvPr/>
        </p:nvSpPr>
        <p:spPr>
          <a:xfrm>
            <a:off x="5010912" y="3154680"/>
            <a:ext cx="2029968" cy="283464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5010912" y="3154680"/>
            <a:ext cx="91440" cy="283464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5175504" y="3273552"/>
            <a:ext cx="1700784"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After</a:t>
            </a:r>
          </a:p>
        </p:txBody>
      </p:sp>
      <p:sp>
        <p:nvSpPr>
          <p:cNvPr id="35" name="TextBox 34"/>
          <p:cNvSpPr txBox="1"/>
          <p:nvPr/>
        </p:nvSpPr>
        <p:spPr>
          <a:xfrm>
            <a:off x="5221224" y="3538728"/>
            <a:ext cx="1627632" cy="2148840"/>
          </a:xfrm>
          <a:prstGeom prst="rect">
            <a:avLst/>
          </a:prstGeom>
          <a:noFill/>
        </p:spPr>
        <p:txBody>
          <a:bodyPr wrap="square" lIns="18288" tIns="18288" rIns="18288" bIns="18288">
            <a:spAutoFit/>
          </a:bodyPr>
          <a:lstStyle/>
          <a:p>
            <a:pPr algn="l">
              <a:lnSpc>
                <a:spcPct val="105000"/>
              </a:lnSpc>
            </a:pPr>
            <a:r>
              <a:rPr sz="1030">
                <a:solidFill>
                  <a:srgbClr val="292A30"/>
                </a:solidFill>
                <a:latin typeface="Inter"/>
              </a:rPr>
              <a:t>complete recognition smoothly</a:t>
            </a:r>
          </a:p>
          <a:p>
            <a:pPr algn="l">
              <a:lnSpc>
                <a:spcPct val="105000"/>
              </a:lnSpc>
            </a:pPr>
            <a:r>
              <a:rPr sz="1030">
                <a:solidFill>
                  <a:srgbClr val="292A30"/>
                </a:solidFill>
                <a:latin typeface="Inter"/>
              </a:rPr>
              <a:t>debrief academic and emotional reintegration</a:t>
            </a:r>
          </a:p>
          <a:p>
            <a:pPr algn="l">
              <a:lnSpc>
                <a:spcPct val="105000"/>
              </a:lnSpc>
            </a:pPr>
            <a:r>
              <a:rPr sz="1030">
                <a:solidFill>
                  <a:srgbClr val="292A30"/>
                </a:solidFill>
                <a:latin typeface="Inter"/>
              </a:rPr>
              <a:t>use feedback to refine the package</a:t>
            </a:r>
          </a:p>
        </p:txBody>
      </p:sp>
      <p:sp>
        <p:nvSpPr>
          <p:cNvPr id="36" name="Rounded Rectangle 35"/>
          <p:cNvSpPr/>
          <p:nvPr/>
        </p:nvSpPr>
        <p:spPr>
          <a:xfrm>
            <a:off x="502920" y="6263640"/>
            <a:ext cx="6537960" cy="114300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6263640"/>
            <a:ext cx="91440" cy="1143000"/>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6382512"/>
            <a:ext cx="6208776" cy="237744"/>
          </a:xfrm>
          <a:prstGeom prst="rect">
            <a:avLst/>
          </a:prstGeom>
          <a:noFill/>
        </p:spPr>
        <p:txBody>
          <a:bodyPr wrap="square" lIns="18288" tIns="18288" rIns="18288" bIns="18288" anchor="t">
            <a:spAutoFit/>
          </a:bodyPr>
          <a:lstStyle/>
          <a:p>
            <a:pPr algn="l"/>
            <a:r>
              <a:rPr sz="1300" b="1" i="0">
                <a:solidFill>
                  <a:srgbClr val="31A48C"/>
                </a:solidFill>
                <a:latin typeface="Inter Display"/>
              </a:rPr>
              <a:t>What to clarify before students commit</a:t>
            </a:r>
          </a:p>
        </p:txBody>
      </p:sp>
      <p:sp>
        <p:nvSpPr>
          <p:cNvPr id="39" name="TextBox 38"/>
          <p:cNvSpPr txBox="1"/>
          <p:nvPr/>
        </p:nvSpPr>
        <p:spPr>
          <a:xfrm>
            <a:off x="731520" y="6647688"/>
            <a:ext cx="6126480" cy="548640"/>
          </a:xfrm>
          <a:prstGeom prst="rect">
            <a:avLst/>
          </a:prstGeom>
          <a:noFill/>
        </p:spPr>
        <p:txBody>
          <a:bodyPr wrap="square" lIns="18288" tIns="18288" rIns="18288" bIns="18288">
            <a:spAutoFit/>
          </a:bodyPr>
          <a:lstStyle/>
          <a:p>
            <a:pPr algn="l">
              <a:lnSpc>
                <a:spcPct val="105000"/>
              </a:lnSpc>
            </a:pPr>
            <a:r>
              <a:rPr sz="1040">
                <a:solidFill>
                  <a:srgbClr val="292A30"/>
                </a:solidFill>
                <a:latin typeface="Inter"/>
              </a:rPr>
              <a:t>How are instrument lessons guaranteed?</a:t>
            </a:r>
          </a:p>
          <a:p>
            <a:pPr algn="l">
              <a:lnSpc>
                <a:spcPct val="105000"/>
              </a:lnSpc>
            </a:pPr>
            <a:r>
              <a:rPr sz="1040">
                <a:solidFill>
                  <a:srgbClr val="292A30"/>
                </a:solidFill>
                <a:latin typeface="Inter"/>
              </a:rPr>
              <a:t>Is ensemble participation credit-bearing?</a:t>
            </a:r>
          </a:p>
          <a:p>
            <a:pPr algn="l">
              <a:lnSpc>
                <a:spcPct val="105000"/>
              </a:lnSpc>
            </a:pPr>
            <a:r>
              <a:rPr sz="1040">
                <a:solidFill>
                  <a:srgbClr val="292A30"/>
                </a:solidFill>
                <a:latin typeface="Inter"/>
              </a:rPr>
              <a:t>Can practicum be included or must it stay at home?</a:t>
            </a:r>
          </a:p>
        </p:txBody>
      </p:sp>
      <p:sp>
        <p:nvSpPr>
          <p:cNvPr id="40" name="Rectangle 39"/>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Rectangle 41"/>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5" name="Picture 44"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6B72D855-1F9B-EB53-4139-B404D832FCB2}"/>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64592" cy="10689336"/>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54349" y="469776"/>
            <a:ext cx="4572000" cy="310896"/>
          </a:xfrm>
          <a:prstGeom prst="rect">
            <a:avLst/>
          </a:prstGeom>
          <a:noFill/>
        </p:spPr>
        <p:txBody>
          <a:bodyPr wrap="square" lIns="18288" tIns="18288" rIns="18288" bIns="18288" anchor="t">
            <a:spAutoFit/>
          </a:bodyPr>
          <a:lstStyle/>
          <a:p>
            <a:pPr algn="l"/>
            <a:r>
              <a:rPr sz="2250" b="1" i="0" dirty="0">
                <a:solidFill>
                  <a:srgbClr val="292A30"/>
                </a:solidFill>
                <a:latin typeface="Inter Display"/>
              </a:rPr>
              <a:t>Model 2: Flexible study plan</a:t>
            </a:r>
          </a:p>
        </p:txBody>
      </p:sp>
      <p:sp>
        <p:nvSpPr>
          <p:cNvPr id="12" name="TextBox 11"/>
          <p:cNvSpPr txBox="1"/>
          <p:nvPr/>
        </p:nvSpPr>
        <p:spPr>
          <a:xfrm>
            <a:off x="554349" y="872112"/>
            <a:ext cx="4754880" cy="219456"/>
          </a:xfrm>
          <a:prstGeom prst="rect">
            <a:avLst/>
          </a:prstGeom>
          <a:noFill/>
        </p:spPr>
        <p:txBody>
          <a:bodyPr wrap="square" lIns="18288" tIns="18288" rIns="18288" bIns="18288" anchor="t">
            <a:spAutoFit/>
          </a:bodyPr>
          <a:lstStyle/>
          <a:p>
            <a:pPr algn="l"/>
            <a:r>
              <a:rPr sz="1100" b="0" i="0">
                <a:solidFill>
                  <a:srgbClr val="868B98"/>
                </a:solidFill>
                <a:latin typeface="Inter"/>
              </a:rPr>
              <a:t>Page A — explanation, suitability, strengths and watchpoints.</a:t>
            </a:r>
          </a:p>
        </p:txBody>
      </p:sp>
      <p:sp>
        <p:nvSpPr>
          <p:cNvPr id="13" name="Rectangle 12"/>
          <p:cNvSpPr/>
          <p:nvPr/>
        </p:nvSpPr>
        <p:spPr>
          <a:xfrm>
            <a:off x="0" y="10396728"/>
            <a:ext cx="7562088" cy="29260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320040" y="10451592"/>
            <a:ext cx="4206240" cy="146304"/>
          </a:xfrm>
          <a:prstGeom prst="rect">
            <a:avLst/>
          </a:prstGeom>
          <a:noFill/>
        </p:spPr>
        <p:txBody>
          <a:bodyPr wrap="square" lIns="18288" tIns="18288" rIns="18288" bIns="18288" anchor="t">
            <a:spAutoFit/>
          </a:bodyPr>
          <a:lstStyle/>
          <a:p>
            <a:pPr algn="l"/>
            <a:r>
              <a:rPr sz="850" b="0" i="0">
                <a:solidFill>
                  <a:srgbClr val="868B98"/>
                </a:solidFill>
                <a:latin typeface="Inter"/>
              </a:rPr>
              <a:t>TEAM • WP4 Mobility in Music Teacher Education</a:t>
            </a:r>
          </a:p>
        </p:txBody>
      </p:sp>
      <p:sp>
        <p:nvSpPr>
          <p:cNvPr id="15" name="TextBox 14"/>
          <p:cNvSpPr txBox="1"/>
          <p:nvPr/>
        </p:nvSpPr>
        <p:spPr>
          <a:xfrm>
            <a:off x="6720840" y="10451592"/>
            <a:ext cx="365760" cy="146304"/>
          </a:xfrm>
          <a:prstGeom prst="rect">
            <a:avLst/>
          </a:prstGeom>
          <a:noFill/>
        </p:spPr>
        <p:txBody>
          <a:bodyPr wrap="square" lIns="18288" tIns="18288" rIns="18288" bIns="18288" anchor="t">
            <a:spAutoFit/>
          </a:bodyPr>
          <a:lstStyle/>
          <a:p>
            <a:pPr algn="r"/>
            <a:r>
              <a:rPr sz="850" b="0" i="0">
                <a:solidFill>
                  <a:srgbClr val="868B98"/>
                </a:solidFill>
                <a:latin typeface="Inter"/>
              </a:rPr>
              <a:t>9</a:t>
            </a:r>
          </a:p>
        </p:txBody>
      </p:sp>
      <p:sp>
        <p:nvSpPr>
          <p:cNvPr id="16" name="Oval 15"/>
          <p:cNvSpPr/>
          <p:nvPr/>
        </p:nvSpPr>
        <p:spPr>
          <a:xfrm>
            <a:off x="6355080" y="1225296"/>
            <a:ext cx="384048" cy="384048"/>
          </a:xfrm>
          <a:prstGeom prst="ellipse">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355080" y="1225296"/>
            <a:ext cx="384048" cy="384048"/>
          </a:xfrm>
          <a:prstGeom prst="rect">
            <a:avLst/>
          </a:prstGeom>
          <a:noFill/>
        </p:spPr>
        <p:txBody>
          <a:bodyPr wrap="square" lIns="18288" tIns="18288" rIns="18288" bIns="18288" anchor="ctr">
            <a:spAutoFit/>
          </a:bodyPr>
          <a:lstStyle/>
          <a:p>
            <a:pPr algn="ctr"/>
            <a:r>
              <a:rPr sz="1400" b="1" i="0">
                <a:solidFill>
                  <a:srgbClr val="FFFFFF"/>
                </a:solidFill>
                <a:latin typeface="Inter Display"/>
              </a:rPr>
              <a:t>↺</a:t>
            </a:r>
          </a:p>
        </p:txBody>
      </p:sp>
      <p:sp>
        <p:nvSpPr>
          <p:cNvPr id="18" name="Rounded Rectangle 17"/>
          <p:cNvSpPr/>
          <p:nvPr/>
        </p:nvSpPr>
        <p:spPr>
          <a:xfrm>
            <a:off x="5440680" y="1280160"/>
            <a:ext cx="1143000" cy="256032"/>
          </a:xfrm>
          <a:prstGeom prst="round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458968" y="1298448"/>
            <a:ext cx="1106424" cy="219456"/>
          </a:xfrm>
          <a:prstGeom prst="rect">
            <a:avLst/>
          </a:prstGeom>
          <a:noFill/>
        </p:spPr>
        <p:txBody>
          <a:bodyPr wrap="square" lIns="18288" tIns="18288" rIns="18288" bIns="18288" anchor="ctr">
            <a:spAutoFit/>
          </a:bodyPr>
          <a:lstStyle/>
          <a:p>
            <a:pPr algn="ctr"/>
            <a:r>
              <a:rPr sz="850" b="1" i="0">
                <a:solidFill>
                  <a:srgbClr val="FFFFFF"/>
                </a:solidFill>
                <a:latin typeface="Inter Display"/>
              </a:rPr>
              <a:t>Page A</a:t>
            </a:r>
          </a:p>
        </p:txBody>
      </p:sp>
      <p:sp>
        <p:nvSpPr>
          <p:cNvPr id="20" name="Rounded Rectangle 19"/>
          <p:cNvSpPr/>
          <p:nvPr/>
        </p:nvSpPr>
        <p:spPr>
          <a:xfrm>
            <a:off x="502920" y="1234440"/>
            <a:ext cx="6537960" cy="13258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502920" y="1234440"/>
            <a:ext cx="91440" cy="132588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67512" y="1353312"/>
            <a:ext cx="620877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What this model is</a:t>
            </a:r>
          </a:p>
        </p:txBody>
      </p:sp>
      <p:sp>
        <p:nvSpPr>
          <p:cNvPr id="23" name="TextBox 22"/>
          <p:cNvSpPr txBox="1"/>
          <p:nvPr/>
        </p:nvSpPr>
        <p:spPr>
          <a:xfrm>
            <a:off x="713232" y="1609344"/>
            <a:ext cx="6126480" cy="777240"/>
          </a:xfrm>
          <a:prstGeom prst="rect">
            <a:avLst/>
          </a:prstGeom>
          <a:noFill/>
        </p:spPr>
        <p:txBody>
          <a:bodyPr wrap="square" lIns="18288" tIns="18288" rIns="18288" bIns="18288" anchor="t">
            <a:spAutoFit/>
          </a:bodyPr>
          <a:lstStyle/>
          <a:p>
            <a:pPr algn="l"/>
            <a:r>
              <a:rPr sz="1230" b="0" i="0">
                <a:solidFill>
                  <a:srgbClr val="292A30"/>
                </a:solidFill>
                <a:latin typeface="Inter"/>
              </a:rPr>
              <a:t>The flexible study plan is the most adaptive of the currently workable models. The student arrives with a general direction and academic goals, but the final study plan is shaped after arrival once the actual course offer, ensembles, subject specialists and local opportunities become visible.</a:t>
            </a:r>
            <a:r>
              <a:rPr sz="850" i="1">
                <a:solidFill>
                  <a:srgbClr val="239682"/>
                </a:solidFill>
              </a:rPr>
              <a:t> (see DP 3.2)</a:t>
            </a:r>
          </a:p>
        </p:txBody>
      </p:sp>
      <p:sp>
        <p:nvSpPr>
          <p:cNvPr id="24" name="Rounded Rectangle 23"/>
          <p:cNvSpPr/>
          <p:nvPr/>
        </p:nvSpPr>
        <p:spPr>
          <a:xfrm>
            <a:off x="502920" y="2788920"/>
            <a:ext cx="3154680" cy="269748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02920" y="2788920"/>
            <a:ext cx="91440" cy="269748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667512" y="2907792"/>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What it looks like</a:t>
            </a:r>
          </a:p>
        </p:txBody>
      </p:sp>
      <p:sp>
        <p:nvSpPr>
          <p:cNvPr id="27" name="TextBox 26"/>
          <p:cNvSpPr txBox="1"/>
          <p:nvPr/>
        </p:nvSpPr>
        <p:spPr>
          <a:xfrm>
            <a:off x="731520" y="3182112"/>
            <a:ext cx="2743200" cy="201168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first weeks include course visits, advising and adjustment</a:t>
            </a:r>
          </a:p>
          <a:p>
            <a:pPr algn="l">
              <a:lnSpc>
                <a:spcPct val="105000"/>
              </a:lnSpc>
            </a:pPr>
            <a:r>
              <a:rPr sz="1090">
                <a:solidFill>
                  <a:srgbClr val="292A30"/>
                </a:solidFill>
                <a:latin typeface="Inter"/>
              </a:rPr>
              <a:t>courses or credits may be adapted to match student level and interests</a:t>
            </a:r>
          </a:p>
          <a:p>
            <a:pPr algn="l">
              <a:lnSpc>
                <a:spcPct val="105000"/>
              </a:lnSpc>
            </a:pPr>
            <a:r>
              <a:rPr sz="1090">
                <a:solidFill>
                  <a:srgbClr val="292A30"/>
                </a:solidFill>
                <a:latin typeface="Inter"/>
              </a:rPr>
              <a:t>responds to host-specific strengths such as conducting, folk music or technology</a:t>
            </a:r>
          </a:p>
          <a:p>
            <a:pPr algn="l">
              <a:lnSpc>
                <a:spcPct val="105000"/>
              </a:lnSpc>
            </a:pPr>
            <a:r>
              <a:rPr sz="1090">
                <a:solidFill>
                  <a:srgbClr val="292A30"/>
                </a:solidFill>
                <a:latin typeface="Inter"/>
              </a:rPr>
              <a:t>depends on trust and quick communication between home and host institutions</a:t>
            </a:r>
          </a:p>
        </p:txBody>
      </p:sp>
      <p:sp>
        <p:nvSpPr>
          <p:cNvPr id="28" name="Rounded Rectangle 27"/>
          <p:cNvSpPr/>
          <p:nvPr/>
        </p:nvSpPr>
        <p:spPr>
          <a:xfrm>
            <a:off x="3886200" y="2788920"/>
            <a:ext cx="3154680" cy="17373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ectangle 28"/>
          <p:cNvSpPr/>
          <p:nvPr/>
        </p:nvSpPr>
        <p:spPr>
          <a:xfrm>
            <a:off x="3886200" y="2788920"/>
            <a:ext cx="91440" cy="173736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4050792" y="2907792"/>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Best for</a:t>
            </a:r>
          </a:p>
        </p:txBody>
      </p:sp>
      <p:sp>
        <p:nvSpPr>
          <p:cNvPr id="31" name="TextBox 30"/>
          <p:cNvSpPr txBox="1"/>
          <p:nvPr/>
        </p:nvSpPr>
        <p:spPr>
          <a:xfrm>
            <a:off x="4114800" y="3182112"/>
            <a:ext cx="2743200" cy="1005840"/>
          </a:xfrm>
          <a:prstGeom prst="rect">
            <a:avLst/>
          </a:prstGeom>
          <a:noFill/>
        </p:spPr>
        <p:txBody>
          <a:bodyPr wrap="square" lIns="18288" tIns="18288" rIns="18288" bIns="18288">
            <a:spAutoFit/>
          </a:bodyPr>
          <a:lstStyle/>
          <a:p>
            <a:pPr algn="l">
              <a:lnSpc>
                <a:spcPct val="105000"/>
              </a:lnSpc>
            </a:pPr>
            <a:r>
              <a:rPr sz="1090">
                <a:solidFill>
                  <a:srgbClr val="292A30"/>
                </a:solidFill>
                <a:latin typeface="Inter"/>
              </a:rPr>
              <a:t>mature, self-directed students with clear academic goals</a:t>
            </a:r>
          </a:p>
          <a:p>
            <a:pPr algn="l">
              <a:lnSpc>
                <a:spcPct val="105000"/>
              </a:lnSpc>
            </a:pPr>
            <a:r>
              <a:rPr sz="1090">
                <a:solidFill>
                  <a:srgbClr val="292A30"/>
                </a:solidFill>
                <a:latin typeface="Inter"/>
              </a:rPr>
              <a:t>students seeking host-specific opportunities</a:t>
            </a:r>
          </a:p>
          <a:p>
            <a:pPr algn="l">
              <a:lnSpc>
                <a:spcPct val="105000"/>
              </a:lnSpc>
            </a:pPr>
            <a:r>
              <a:rPr sz="1090">
                <a:solidFill>
                  <a:srgbClr val="292A30"/>
                </a:solidFill>
                <a:latin typeface="Inter"/>
              </a:rPr>
              <a:t>partnerships with responsive staff and room for negotiation</a:t>
            </a:r>
          </a:p>
        </p:txBody>
      </p:sp>
      <p:sp>
        <p:nvSpPr>
          <p:cNvPr id="32" name="Rounded Rectangle 31"/>
          <p:cNvSpPr/>
          <p:nvPr/>
        </p:nvSpPr>
        <p:spPr>
          <a:xfrm>
            <a:off x="3886200" y="4709160"/>
            <a:ext cx="3154680" cy="150876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3886200" y="4709160"/>
            <a:ext cx="91440" cy="150876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4050792" y="4828032"/>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Music teacher education focus</a:t>
            </a:r>
          </a:p>
        </p:txBody>
      </p:sp>
      <p:sp>
        <p:nvSpPr>
          <p:cNvPr id="35" name="TextBox 34"/>
          <p:cNvSpPr txBox="1"/>
          <p:nvPr/>
        </p:nvSpPr>
        <p:spPr>
          <a:xfrm>
            <a:off x="4096512" y="5084064"/>
            <a:ext cx="2743200" cy="822960"/>
          </a:xfrm>
          <a:prstGeom prst="rect">
            <a:avLst/>
          </a:prstGeom>
          <a:noFill/>
        </p:spPr>
        <p:txBody>
          <a:bodyPr wrap="square" lIns="18288" tIns="18288" rIns="18288" bIns="18288" anchor="t">
            <a:spAutoFit/>
          </a:bodyPr>
          <a:lstStyle/>
          <a:p>
            <a:pPr algn="l"/>
            <a:r>
              <a:rPr sz="1070" b="0" i="0">
                <a:solidFill>
                  <a:srgbClr val="292A30"/>
                </a:solidFill>
                <a:latin typeface="Inter"/>
              </a:rPr>
              <a:t>Flexibility must be supported rather than left to chance. Use a checklist for instrument lessons, ensemble access, practicum status and recognition so that core MTE elements are not overlooked.</a:t>
            </a:r>
          </a:p>
        </p:txBody>
      </p:sp>
      <p:sp>
        <p:nvSpPr>
          <p:cNvPr id="36" name="Rounded Rectangle 35"/>
          <p:cNvSpPr/>
          <p:nvPr/>
        </p:nvSpPr>
        <p:spPr>
          <a:xfrm>
            <a:off x="502920" y="577900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502920" y="5779008"/>
            <a:ext cx="91440" cy="141732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667512" y="5897880"/>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Strengths</a:t>
            </a:r>
          </a:p>
        </p:txBody>
      </p:sp>
      <p:sp>
        <p:nvSpPr>
          <p:cNvPr id="39" name="TextBox 38"/>
          <p:cNvSpPr txBox="1"/>
          <p:nvPr/>
        </p:nvSpPr>
        <p:spPr>
          <a:xfrm>
            <a:off x="731520" y="614476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high academic fit and responsiveness</a:t>
            </a:r>
          </a:p>
          <a:p>
            <a:pPr algn="l">
              <a:lnSpc>
                <a:spcPct val="105000"/>
              </a:lnSpc>
            </a:pPr>
            <a:r>
              <a:rPr sz="1060">
                <a:solidFill>
                  <a:srgbClr val="292A30"/>
                </a:solidFill>
                <a:latin typeface="Inter"/>
              </a:rPr>
              <a:t>supports student ownership and discovery</a:t>
            </a:r>
          </a:p>
          <a:p>
            <a:pPr algn="l">
              <a:lnSpc>
                <a:spcPct val="105000"/>
              </a:lnSpc>
            </a:pPr>
            <a:r>
              <a:rPr sz="1060">
                <a:solidFill>
                  <a:srgbClr val="292A30"/>
                </a:solidFill>
                <a:latin typeface="Inter"/>
              </a:rPr>
              <a:t>can make visible opportunities that were not clear before arrival</a:t>
            </a:r>
          </a:p>
        </p:txBody>
      </p:sp>
      <p:sp>
        <p:nvSpPr>
          <p:cNvPr id="40" name="Rounded Rectangle 39"/>
          <p:cNvSpPr/>
          <p:nvPr/>
        </p:nvSpPr>
        <p:spPr>
          <a:xfrm>
            <a:off x="3886200" y="6419088"/>
            <a:ext cx="3154680" cy="1417320"/>
          </a:xfrm>
          <a:prstGeom prst="roundRect">
            <a:avLst/>
          </a:prstGeom>
          <a:solidFill>
            <a:srgbClr val="FFFFFF"/>
          </a:solidFill>
          <a:ln>
            <a:solidFill>
              <a:srgbClr val="DEDCE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1" name="Rectangle 40"/>
          <p:cNvSpPr/>
          <p:nvPr/>
        </p:nvSpPr>
        <p:spPr>
          <a:xfrm>
            <a:off x="3886200" y="6419088"/>
            <a:ext cx="91440" cy="1417320"/>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p:cNvSpPr txBox="1"/>
          <p:nvPr/>
        </p:nvSpPr>
        <p:spPr>
          <a:xfrm>
            <a:off x="4050792" y="6537960"/>
            <a:ext cx="2825496" cy="237744"/>
          </a:xfrm>
          <a:prstGeom prst="rect">
            <a:avLst/>
          </a:prstGeom>
          <a:noFill/>
        </p:spPr>
        <p:txBody>
          <a:bodyPr wrap="square" lIns="18288" tIns="18288" rIns="18288" bIns="18288" anchor="t">
            <a:spAutoFit/>
          </a:bodyPr>
          <a:lstStyle/>
          <a:p>
            <a:pPr algn="l"/>
            <a:r>
              <a:rPr sz="1300" b="1" i="0">
                <a:solidFill>
                  <a:srgbClr val="FF744F"/>
                </a:solidFill>
                <a:latin typeface="Inter Display"/>
              </a:rPr>
              <a:t>Watchpoints</a:t>
            </a:r>
          </a:p>
        </p:txBody>
      </p:sp>
      <p:sp>
        <p:nvSpPr>
          <p:cNvPr id="43" name="TextBox 42"/>
          <p:cNvSpPr txBox="1"/>
          <p:nvPr/>
        </p:nvSpPr>
        <p:spPr>
          <a:xfrm>
            <a:off x="4114800" y="6784848"/>
            <a:ext cx="2743200" cy="777240"/>
          </a:xfrm>
          <a:prstGeom prst="rect">
            <a:avLst/>
          </a:prstGeom>
          <a:noFill/>
        </p:spPr>
        <p:txBody>
          <a:bodyPr wrap="square" lIns="18288" tIns="18288" rIns="18288" bIns="18288">
            <a:spAutoFit/>
          </a:bodyPr>
          <a:lstStyle/>
          <a:p>
            <a:pPr algn="l">
              <a:lnSpc>
                <a:spcPct val="105000"/>
              </a:lnSpc>
            </a:pPr>
            <a:r>
              <a:rPr sz="1060">
                <a:solidFill>
                  <a:srgbClr val="292A30"/>
                </a:solidFill>
                <a:latin typeface="Inter"/>
              </a:rPr>
              <a:t>can feel overwhelming without close support</a:t>
            </a:r>
          </a:p>
          <a:p>
            <a:pPr algn="l">
              <a:lnSpc>
                <a:spcPct val="105000"/>
              </a:lnSpc>
            </a:pPr>
            <a:r>
              <a:rPr sz="1060">
                <a:solidFill>
                  <a:srgbClr val="292A30"/>
                </a:solidFill>
                <a:latin typeface="Inter"/>
              </a:rPr>
              <a:t>requires strong advising capacity early in the semester</a:t>
            </a:r>
          </a:p>
          <a:p>
            <a:pPr algn="l">
              <a:lnSpc>
                <a:spcPct val="105000"/>
              </a:lnSpc>
            </a:pPr>
            <a:r>
              <a:rPr sz="1060">
                <a:solidFill>
                  <a:srgbClr val="292A30"/>
                </a:solidFill>
                <a:latin typeface="Inter"/>
              </a:rPr>
              <a:t>recognition must be documented carefully</a:t>
            </a:r>
            <a:r>
              <a:rPr sz="850" i="1">
                <a:solidFill>
                  <a:srgbClr val="239682"/>
                </a:solidFill>
              </a:rPr>
              <a:t> (see DP 3.4)</a:t>
            </a:r>
          </a:p>
        </p:txBody>
      </p:sp>
      <p:sp>
        <p:nvSpPr>
          <p:cNvPr id="44" name="Rectangle 43"/>
          <p:cNvSpPr/>
          <p:nvPr/>
        </p:nvSpPr>
        <p:spPr>
          <a:xfrm>
            <a:off x="6181344" y="9217152"/>
            <a:ext cx="164592" cy="164592"/>
          </a:xfrm>
          <a:prstGeom prst="rect">
            <a:avLst/>
          </a:prstGeom>
          <a:solidFill>
            <a:srgbClr val="31A48C"/>
          </a:solidFill>
          <a:ln>
            <a:solidFill>
              <a:srgbClr val="31A4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6382512" y="9217152"/>
            <a:ext cx="164592" cy="164592"/>
          </a:xfrm>
          <a:prstGeom prst="rect">
            <a:avLst/>
          </a:prstGeom>
          <a:solidFill>
            <a:srgbClr val="FF744F"/>
          </a:solidFill>
          <a:ln>
            <a:solidFill>
              <a:srgbClr val="FF7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Rectangle 45"/>
          <p:cNvSpPr/>
          <p:nvPr/>
        </p:nvSpPr>
        <p:spPr>
          <a:xfrm>
            <a:off x="6583679" y="9217152"/>
            <a:ext cx="164592" cy="164592"/>
          </a:xfrm>
          <a:prstGeom prst="rect">
            <a:avLst/>
          </a:prstGeom>
          <a:solidFill>
            <a:srgbClr val="FFD24B"/>
          </a:solidFill>
          <a:ln>
            <a:solidFill>
              <a:srgbClr val="FFD2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7" name="Rectangle 46"/>
          <p:cNvSpPr/>
          <p:nvPr/>
        </p:nvSpPr>
        <p:spPr>
          <a:xfrm>
            <a:off x="6784847" y="9217152"/>
            <a:ext cx="164592" cy="164592"/>
          </a:xfrm>
          <a:prstGeom prst="rect">
            <a:avLst/>
          </a:prstGeom>
          <a:solidFill>
            <a:srgbClr val="7ABCFF"/>
          </a:solidFill>
          <a:ln>
            <a:solidFill>
              <a:srgbClr val="7AB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Rectangle 47"/>
          <p:cNvSpPr/>
          <p:nvPr/>
        </p:nvSpPr>
        <p:spPr>
          <a:xfrm>
            <a:off x="6986015" y="9217152"/>
            <a:ext cx="164592" cy="164592"/>
          </a:xfrm>
          <a:prstGeom prst="rect">
            <a:avLst/>
          </a:prstGeom>
          <a:solidFill>
            <a:srgbClr val="EEBDFE"/>
          </a:solidFill>
          <a:ln>
            <a:solidFill>
              <a:srgbClr val="EEBDF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49" name="Picture 48" descr="ae0cb0ee-2fc7-52ba-945e-1150cd5e4d92.png"/>
          <p:cNvPicPr>
            <a:picLocks noChangeAspect="1"/>
          </p:cNvPicPr>
          <p:nvPr/>
        </p:nvPicPr>
        <p:blipFill>
          <a:blip r:embed="rId2"/>
          <a:stretch>
            <a:fillRect/>
          </a:stretch>
        </p:blipFill>
        <p:spPr>
          <a:xfrm>
            <a:off x="5833872" y="347472"/>
            <a:ext cx="913094" cy="438912"/>
          </a:xfrm>
          <a:prstGeom prst="rect">
            <a:avLst/>
          </a:prstGeom>
        </p:spPr>
      </p:pic>
      <p:pic>
        <p:nvPicPr>
          <p:cNvPr id="3" name="Bilde 2">
            <a:extLst>
              <a:ext uri="{FF2B5EF4-FFF2-40B4-BE49-F238E27FC236}">
                <a16:creationId xmlns:a16="http://schemas.microsoft.com/office/drawing/2014/main" id="{2B09FEF9-3DD5-A5F1-80E7-B22DD8E9BDA4}"/>
              </a:ext>
            </a:extLst>
          </p:cNvPr>
          <p:cNvPicPr>
            <a:picLocks noChangeAspect="1"/>
          </p:cNvPicPr>
          <p:nvPr/>
        </p:nvPicPr>
        <p:blipFill>
          <a:blip r:embed="rId3"/>
          <a:stretch>
            <a:fillRect/>
          </a:stretch>
        </p:blipFill>
        <p:spPr>
          <a:xfrm>
            <a:off x="3355848" y="9589433"/>
            <a:ext cx="937588" cy="77333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403eb97-e7ca-4cc0-9310-44b5fe25519a">
      <Terms xmlns="http://schemas.microsoft.com/office/infopath/2007/PartnerControls"/>
    </lcf76f155ced4ddcb4097134ff3c332f>
    <TaxCatchAll xmlns="d4997221-02d3-4aa0-a184-37695868742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070B1B50D96C01478AA6334681476981" ma:contentTypeVersion="15" ma:contentTypeDescription="Ein neues Dokument erstellen." ma:contentTypeScope="" ma:versionID="69b4d5c69d6593b1e61bb05235a2faf2">
  <xsd:schema xmlns:xsd="http://www.w3.org/2001/XMLSchema" xmlns:xs="http://www.w3.org/2001/XMLSchema" xmlns:p="http://schemas.microsoft.com/office/2006/metadata/properties" xmlns:ns2="7403eb97-e7ca-4cc0-9310-44b5fe25519a" xmlns:ns3="d4997221-02d3-4aa0-a184-37695868742f" targetNamespace="http://schemas.microsoft.com/office/2006/metadata/properties" ma:root="true" ma:fieldsID="a8a5573ee8fcd2844c1f2c2d92c4f47e" ns2:_="" ns3:_="">
    <xsd:import namespace="7403eb97-e7ca-4cc0-9310-44b5fe25519a"/>
    <xsd:import namespace="d4997221-02d3-4aa0-a184-37695868742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03eb97-e7ca-4cc0-9310-44b5fe2551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ildmarkierungen" ma:readOnly="false" ma:fieldId="{5cf76f15-5ced-4ddc-b409-7134ff3c332f}" ma:taxonomyMulti="true" ma:sspId="9f309557-4a07-48f0-ba1e-e81adebb7e3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4997221-02d3-4aa0-a184-37695868742f"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TaxCatchAll" ma:index="15" nillable="true" ma:displayName="Taxonomy Catch All Column" ma:hidden="true" ma:list="{b62087a5-9836-4f77-89e1-d55b8fd5e255}" ma:internalName="TaxCatchAll" ma:showField="CatchAllData" ma:web="d4997221-02d3-4aa0-a184-3769586874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4E8877-9A48-4397-9532-975867B778F3}">
  <ds:schemaRefs>
    <ds:schemaRef ds:uri="http://schemas.microsoft.com/sharepoint/v3/contenttype/forms"/>
  </ds:schemaRefs>
</ds:datastoreItem>
</file>

<file path=customXml/itemProps2.xml><?xml version="1.0" encoding="utf-8"?>
<ds:datastoreItem xmlns:ds="http://schemas.openxmlformats.org/officeDocument/2006/customXml" ds:itemID="{5A80BA57-12A5-4ADD-94BC-682D41CA60ED}">
  <ds:schemaRefs>
    <ds:schemaRef ds:uri="http://purl.org/dc/elements/1.1/"/>
    <ds:schemaRef ds:uri="http://schemas.microsoft.com/office/2006/metadata/properties"/>
    <ds:schemaRef ds:uri="http://purl.org/dc/terms/"/>
    <ds:schemaRef ds:uri="d4997221-02d3-4aa0-a184-37695868742f"/>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7403eb97-e7ca-4cc0-9310-44b5fe25519a"/>
    <ds:schemaRef ds:uri="http://purl.org/dc/dcmitype/"/>
  </ds:schemaRefs>
</ds:datastoreItem>
</file>

<file path=customXml/itemProps3.xml><?xml version="1.0" encoding="utf-8"?>
<ds:datastoreItem xmlns:ds="http://schemas.openxmlformats.org/officeDocument/2006/customXml" ds:itemID="{2EA5F8DC-FEC2-425F-A118-6C3CAF2A26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03eb97-e7ca-4cc0-9310-44b5fe25519a"/>
    <ds:schemaRef ds:uri="d4997221-02d3-4aa0-a184-3769586874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ed13d9f-21df-485d-909a-231f3c6d16f0}" enabled="0" method="" siteId="{fed13d9f-21df-485d-909a-231f3c6d16f0}" removed="1"/>
</clbl:labelList>
</file>

<file path=docProps/app.xml><?xml version="1.0" encoding="utf-8"?>
<Properties xmlns="http://schemas.openxmlformats.org/officeDocument/2006/extended-properties" xmlns:vt="http://schemas.openxmlformats.org/officeDocument/2006/docPropsVTypes">
  <TotalTime>0</TotalTime>
  <Words>4804</Words>
  <Application>Microsoft Macintosh PowerPoint</Application>
  <PresentationFormat>Benutzerdefiniert</PresentationFormat>
  <Paragraphs>591</Paragraphs>
  <Slides>22</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22</vt:i4>
      </vt:variant>
    </vt:vector>
  </HeadingPairs>
  <TitlesOfParts>
    <vt:vector size="29" baseType="lpstr">
      <vt:lpstr>Aptos</vt:lpstr>
      <vt:lpstr>Aptos Display</vt:lpstr>
      <vt:lpstr>Arial</vt:lpstr>
      <vt:lpstr>Calibri</vt:lpstr>
      <vt:lpstr>Inter</vt:lpstr>
      <vt:lpstr>Inter Display</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Jens Knigge</cp:lastModifiedBy>
  <cp:revision>6</cp:revision>
  <cp:lastPrinted>2026-09-11T15:16:14Z</cp:lastPrinted>
  <dcterms:created xsi:type="dcterms:W3CDTF">2013-01-27T09:14:16Z</dcterms:created>
  <dcterms:modified xsi:type="dcterms:W3CDTF">2026-09-11T15:21:02Z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0x010100070B1B50D96C01478AA6334681476981</vt:lpwstr>
  </property>
  <property fmtid="{D5CDD505-2E9C-101B-9397-08002B2CF9AE}" pid="3" name="MediaServiceImageTags">
    <vt:lpwstr/>
  </property>
</Properties>
</file>